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9" r:id="rId2"/>
  </p:sldMasterIdLst>
  <p:notesMasterIdLst>
    <p:notesMasterId r:id="rId128"/>
  </p:notesMasterIdLst>
  <p:handoutMasterIdLst>
    <p:handoutMasterId r:id="rId129"/>
  </p:handoutMasterIdLst>
  <p:sldIdLst>
    <p:sldId id="259" r:id="rId3"/>
    <p:sldId id="292" r:id="rId4"/>
    <p:sldId id="277" r:id="rId5"/>
    <p:sldId id="275" r:id="rId6"/>
    <p:sldId id="293" r:id="rId7"/>
    <p:sldId id="294" r:id="rId8"/>
    <p:sldId id="398" r:id="rId9"/>
    <p:sldId id="394" r:id="rId10"/>
    <p:sldId id="399" r:id="rId11"/>
    <p:sldId id="296" r:id="rId12"/>
    <p:sldId id="445" r:id="rId13"/>
    <p:sldId id="284" r:id="rId14"/>
    <p:sldId id="401" r:id="rId15"/>
    <p:sldId id="285" r:id="rId16"/>
    <p:sldId id="433" r:id="rId17"/>
    <p:sldId id="432" r:id="rId18"/>
    <p:sldId id="395" r:id="rId19"/>
    <p:sldId id="396" r:id="rId20"/>
    <p:sldId id="301" r:id="rId21"/>
    <p:sldId id="300" r:id="rId22"/>
    <p:sldId id="402" r:id="rId23"/>
    <p:sldId id="434" r:id="rId24"/>
    <p:sldId id="403" r:id="rId25"/>
    <p:sldId id="442" r:id="rId26"/>
    <p:sldId id="286" r:id="rId27"/>
    <p:sldId id="400" r:id="rId28"/>
    <p:sldId id="436" r:id="rId29"/>
    <p:sldId id="437" r:id="rId30"/>
    <p:sldId id="443" r:id="rId31"/>
    <p:sldId id="417" r:id="rId32"/>
    <p:sldId id="438" r:id="rId33"/>
    <p:sldId id="418" r:id="rId34"/>
    <p:sldId id="419" r:id="rId35"/>
    <p:sldId id="439" r:id="rId36"/>
    <p:sldId id="420" r:id="rId37"/>
    <p:sldId id="421" r:id="rId38"/>
    <p:sldId id="440" r:id="rId39"/>
    <p:sldId id="422" r:id="rId40"/>
    <p:sldId id="423" r:id="rId41"/>
    <p:sldId id="441" r:id="rId42"/>
    <p:sldId id="424" r:id="rId43"/>
    <p:sldId id="446" r:id="rId44"/>
    <p:sldId id="405" r:id="rId45"/>
    <p:sldId id="391" r:id="rId46"/>
    <p:sldId id="390" r:id="rId47"/>
    <p:sldId id="297" r:id="rId48"/>
    <p:sldId id="306" r:id="rId49"/>
    <p:sldId id="302" r:id="rId50"/>
    <p:sldId id="416" r:id="rId51"/>
    <p:sldId id="331" r:id="rId52"/>
    <p:sldId id="334" r:id="rId53"/>
    <p:sldId id="393" r:id="rId54"/>
    <p:sldId id="425" r:id="rId55"/>
    <p:sldId id="308" r:id="rId56"/>
    <p:sldId id="340" r:id="rId57"/>
    <p:sldId id="341" r:id="rId58"/>
    <p:sldId id="404" r:id="rId59"/>
    <p:sldId id="339" r:id="rId60"/>
    <p:sldId id="295" r:id="rId61"/>
    <p:sldId id="343" r:id="rId62"/>
    <p:sldId id="344" r:id="rId63"/>
    <p:sldId id="447" r:id="rId64"/>
    <p:sldId id="448" r:id="rId65"/>
    <p:sldId id="336" r:id="rId66"/>
    <p:sldId id="289" r:id="rId67"/>
    <p:sldId id="290" r:id="rId68"/>
    <p:sldId id="309" r:id="rId69"/>
    <p:sldId id="345" r:id="rId70"/>
    <p:sldId id="346" r:id="rId71"/>
    <p:sldId id="347" r:id="rId72"/>
    <p:sldId id="406" r:id="rId73"/>
    <p:sldId id="426" r:id="rId74"/>
    <p:sldId id="312" r:id="rId75"/>
    <p:sldId id="314" r:id="rId76"/>
    <p:sldId id="320" r:id="rId77"/>
    <p:sldId id="315" r:id="rId78"/>
    <p:sldId id="322" r:id="rId79"/>
    <p:sldId id="427" r:id="rId80"/>
    <p:sldId id="428" r:id="rId81"/>
    <p:sldId id="429" r:id="rId82"/>
    <p:sldId id="430" r:id="rId83"/>
    <p:sldId id="431" r:id="rId84"/>
    <p:sldId id="435" r:id="rId85"/>
    <p:sldId id="408" r:id="rId86"/>
    <p:sldId id="316" r:id="rId87"/>
    <p:sldId id="318" r:id="rId88"/>
    <p:sldId id="352" r:id="rId89"/>
    <p:sldId id="354" r:id="rId90"/>
    <p:sldId id="355" r:id="rId91"/>
    <p:sldId id="409" r:id="rId92"/>
    <p:sldId id="411" r:id="rId93"/>
    <p:sldId id="364" r:id="rId94"/>
    <p:sldId id="366" r:id="rId95"/>
    <p:sldId id="367" r:id="rId96"/>
    <p:sldId id="357" r:id="rId97"/>
    <p:sldId id="359" r:id="rId98"/>
    <p:sldId id="363" r:id="rId99"/>
    <p:sldId id="369" r:id="rId100"/>
    <p:sldId id="370" r:id="rId101"/>
    <p:sldId id="371" r:id="rId102"/>
    <p:sldId id="372" r:id="rId103"/>
    <p:sldId id="374" r:id="rId104"/>
    <p:sldId id="375" r:id="rId105"/>
    <p:sldId id="376" r:id="rId106"/>
    <p:sldId id="377" r:id="rId107"/>
    <p:sldId id="380" r:id="rId108"/>
    <p:sldId id="383" r:id="rId109"/>
    <p:sldId id="449" r:id="rId110"/>
    <p:sldId id="384" r:id="rId111"/>
    <p:sldId id="454" r:id="rId112"/>
    <p:sldId id="453" r:id="rId113"/>
    <p:sldId id="452" r:id="rId114"/>
    <p:sldId id="385" r:id="rId115"/>
    <p:sldId id="389" r:id="rId116"/>
    <p:sldId id="412" r:id="rId117"/>
    <p:sldId id="413" r:id="rId118"/>
    <p:sldId id="415" r:id="rId119"/>
    <p:sldId id="444" r:id="rId120"/>
    <p:sldId id="414" r:id="rId121"/>
    <p:sldId id="450" r:id="rId122"/>
    <p:sldId id="455" r:id="rId123"/>
    <p:sldId id="456" r:id="rId124"/>
    <p:sldId id="457" r:id="rId125"/>
    <p:sldId id="458" r:id="rId126"/>
    <p:sldId id="281" r:id="rId127"/>
  </p:sldIdLst>
  <p:sldSz cx="9144000" cy="5143500" type="screen16x9"/>
  <p:notesSz cx="6858000" cy="9296400"/>
  <p:embeddedFontLst>
    <p:embeddedFont>
      <p:font typeface="Century Gothic" panose="020B0502020202020204" pitchFamily="34" charset="0"/>
      <p:regular r:id="rId130"/>
      <p:bold r:id="rId131"/>
      <p:italic r:id="rId132"/>
      <p:boldItalic r:id="rId133"/>
    </p:embeddedFont>
    <p:embeddedFont>
      <p:font typeface="Calibri" panose="020F0502020204030204" pitchFamily="34" charset="0"/>
      <p:regular r:id="rId134"/>
      <p:bold r:id="rId135"/>
      <p:italic r:id="rId136"/>
      <p:boldItalic r:id="rId137"/>
    </p:embeddedFont>
    <p:embeddedFont>
      <p:font typeface="Work Sans Regular Roman" panose="020B0604020202020204" charset="0"/>
      <p:regular r:id="rId138"/>
    </p:embeddedFont>
    <p:embeddedFont>
      <p:font typeface="Verdana" panose="020B0604030504040204" pitchFamily="34" charset="0"/>
      <p:regular r:id="rId139"/>
      <p:bold r:id="rId140"/>
      <p:italic r:id="rId141"/>
      <p:boldItalic r:id="rId142"/>
    </p:embeddedFont>
    <p:embeddedFont>
      <p:font typeface="Montserrat Light" panose="020B0604020202020204" charset="0"/>
      <p:regular r:id="rId143"/>
      <p:italic r:id="rId144"/>
    </p:embeddedFont>
    <p:embeddedFont>
      <p:font typeface="Work Sans Light Roman" panose="020B0604020202020204" charset="0"/>
      <p:regular r:id="rId145"/>
    </p:embeddedFont>
  </p:embeddedFontLst>
  <p:defaultTex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C42ADB-47F1-469B-B8B2-9DE3735FDB72}">
          <p14:sldIdLst>
            <p14:sldId id="259"/>
            <p14:sldId id="292"/>
            <p14:sldId id="277"/>
            <p14:sldId id="275"/>
            <p14:sldId id="293"/>
            <p14:sldId id="294"/>
            <p14:sldId id="398"/>
            <p14:sldId id="394"/>
            <p14:sldId id="399"/>
            <p14:sldId id="296"/>
            <p14:sldId id="445"/>
            <p14:sldId id="284"/>
            <p14:sldId id="401"/>
            <p14:sldId id="285"/>
            <p14:sldId id="433"/>
            <p14:sldId id="432"/>
            <p14:sldId id="395"/>
            <p14:sldId id="396"/>
            <p14:sldId id="301"/>
            <p14:sldId id="300"/>
            <p14:sldId id="402"/>
            <p14:sldId id="434"/>
            <p14:sldId id="403"/>
            <p14:sldId id="442"/>
            <p14:sldId id="286"/>
            <p14:sldId id="400"/>
            <p14:sldId id="436"/>
            <p14:sldId id="437"/>
            <p14:sldId id="443"/>
            <p14:sldId id="417"/>
            <p14:sldId id="438"/>
            <p14:sldId id="418"/>
            <p14:sldId id="419"/>
            <p14:sldId id="439"/>
            <p14:sldId id="420"/>
            <p14:sldId id="421"/>
            <p14:sldId id="440"/>
            <p14:sldId id="422"/>
            <p14:sldId id="423"/>
            <p14:sldId id="441"/>
            <p14:sldId id="424"/>
            <p14:sldId id="446"/>
            <p14:sldId id="405"/>
            <p14:sldId id="391"/>
            <p14:sldId id="390"/>
            <p14:sldId id="297"/>
            <p14:sldId id="306"/>
            <p14:sldId id="302"/>
            <p14:sldId id="416"/>
            <p14:sldId id="331"/>
            <p14:sldId id="334"/>
            <p14:sldId id="393"/>
            <p14:sldId id="425"/>
            <p14:sldId id="308"/>
            <p14:sldId id="340"/>
            <p14:sldId id="341"/>
            <p14:sldId id="404"/>
            <p14:sldId id="339"/>
            <p14:sldId id="295"/>
            <p14:sldId id="343"/>
            <p14:sldId id="344"/>
            <p14:sldId id="447"/>
            <p14:sldId id="448"/>
            <p14:sldId id="336"/>
            <p14:sldId id="289"/>
            <p14:sldId id="290"/>
            <p14:sldId id="309"/>
            <p14:sldId id="345"/>
            <p14:sldId id="346"/>
            <p14:sldId id="347"/>
            <p14:sldId id="406"/>
            <p14:sldId id="426"/>
            <p14:sldId id="312"/>
            <p14:sldId id="314"/>
            <p14:sldId id="320"/>
            <p14:sldId id="315"/>
            <p14:sldId id="322"/>
            <p14:sldId id="427"/>
            <p14:sldId id="428"/>
            <p14:sldId id="429"/>
            <p14:sldId id="430"/>
            <p14:sldId id="431"/>
            <p14:sldId id="435"/>
            <p14:sldId id="408"/>
            <p14:sldId id="316"/>
            <p14:sldId id="318"/>
            <p14:sldId id="352"/>
            <p14:sldId id="354"/>
            <p14:sldId id="355"/>
            <p14:sldId id="409"/>
            <p14:sldId id="411"/>
            <p14:sldId id="364"/>
            <p14:sldId id="366"/>
            <p14:sldId id="367"/>
            <p14:sldId id="357"/>
            <p14:sldId id="359"/>
            <p14:sldId id="363"/>
            <p14:sldId id="369"/>
            <p14:sldId id="370"/>
            <p14:sldId id="371"/>
            <p14:sldId id="372"/>
            <p14:sldId id="374"/>
            <p14:sldId id="375"/>
            <p14:sldId id="376"/>
            <p14:sldId id="377"/>
            <p14:sldId id="380"/>
            <p14:sldId id="383"/>
            <p14:sldId id="449"/>
            <p14:sldId id="384"/>
            <p14:sldId id="454"/>
            <p14:sldId id="453"/>
            <p14:sldId id="452"/>
            <p14:sldId id="385"/>
            <p14:sldId id="389"/>
            <p14:sldId id="412"/>
            <p14:sldId id="413"/>
            <p14:sldId id="415"/>
            <p14:sldId id="444"/>
            <p14:sldId id="414"/>
            <p14:sldId id="450"/>
            <p14:sldId id="455"/>
            <p14:sldId id="456"/>
            <p14:sldId id="457"/>
            <p14:sldId id="458"/>
          </p14:sldIdLst>
        </p14:section>
        <p14:section name="Untitled Section" id="{12A30FAC-7B23-8148-BEE9-A7BEA6091B32}">
          <p14:sldIdLst>
            <p14:sldId id="281"/>
          </p14:sldIdLst>
        </p14:section>
      </p14:sectionLst>
    </p:ext>
    <p:ext uri="{EFAFB233-063F-42B5-8137-9DF3F51BA10A}">
      <p15:sldGuideLst xmlns:p15="http://schemas.microsoft.com/office/powerpoint/2012/main">
        <p15:guide id="1" orient="horz" pos="3045">
          <p15:clr>
            <a:srgbClr val="A4A3A4"/>
          </p15:clr>
        </p15:guide>
        <p15:guide id="2" orient="horz" pos="108" userDrawn="1">
          <p15:clr>
            <a:srgbClr val="A4A3A4"/>
          </p15:clr>
        </p15:guide>
        <p15:guide id="3" orient="horz" pos="565">
          <p15:clr>
            <a:srgbClr val="A4A3A4"/>
          </p15:clr>
        </p15:guide>
        <p15:guide id="4" pos="5532">
          <p15:clr>
            <a:srgbClr val="A4A3A4"/>
          </p15:clr>
        </p15:guide>
        <p15:guide id="5" pos="240">
          <p15:clr>
            <a:srgbClr val="A4A3A4"/>
          </p15:clr>
        </p15:guide>
        <p15:guide id="6" pos="288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Barbera, Andrew" initials="AL" lastIdx="26" clrIdx="0"/>
  <p:cmAuthor id="1" name="  Stellenwerf, Brad" initials="B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976"/>
    <a:srgbClr val="6FB5B0"/>
    <a:srgbClr val="074F71"/>
    <a:srgbClr val="001E62"/>
    <a:srgbClr val="DA291C"/>
    <a:srgbClr val="DB5A3A"/>
    <a:srgbClr val="2D4047"/>
    <a:srgbClr val="97A2A4"/>
    <a:srgbClr val="1F497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161" autoAdjust="0"/>
  </p:normalViewPr>
  <p:slideViewPr>
    <p:cSldViewPr snapToGrid="0">
      <p:cViewPr varScale="1">
        <p:scale>
          <a:sx n="147" d="100"/>
          <a:sy n="147" d="100"/>
        </p:scale>
        <p:origin x="546" y="108"/>
      </p:cViewPr>
      <p:guideLst>
        <p:guide orient="horz" pos="3045"/>
        <p:guide orient="horz" pos="108"/>
        <p:guide orient="horz" pos="565"/>
        <p:guide pos="5532"/>
        <p:guide pos="240"/>
        <p:guide pos="2882"/>
      </p:guideLst>
    </p:cSldViewPr>
  </p:slideViewPr>
  <p:outlineViewPr>
    <p:cViewPr>
      <p:scale>
        <a:sx n="33" d="100"/>
        <a:sy n="33" d="100"/>
      </p:scale>
      <p:origin x="0" y="-6282"/>
    </p:cViewPr>
  </p:outlineViewPr>
  <p:notesTextViewPr>
    <p:cViewPr>
      <p:scale>
        <a:sx n="1" d="1"/>
        <a:sy n="1" d="1"/>
      </p:scale>
      <p:origin x="0" y="0"/>
    </p:cViewPr>
  </p:notesTextViewPr>
  <p:sorterViewPr>
    <p:cViewPr varScale="1">
      <p:scale>
        <a:sx n="1" d="1"/>
        <a:sy n="1" d="1"/>
      </p:scale>
      <p:origin x="0" y="-1362"/>
    </p:cViewPr>
  </p:sorterViewPr>
  <p:notesViewPr>
    <p:cSldViewPr snapToGrid="0">
      <p:cViewPr varScale="1">
        <p:scale>
          <a:sx n="86" d="100"/>
          <a:sy n="86" d="100"/>
        </p:scale>
        <p:origin x="3864" y="96"/>
      </p:cViewPr>
      <p:guideLst>
        <p:guide orient="horz" pos="2928"/>
        <p:guide pos="2161"/>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4.xml" Id="rId26" /><Relationship Type="http://schemas.openxmlformats.org/officeDocument/2006/relationships/slide" Target="slides/slide115.xml" Id="rId117" /><Relationship Type="http://schemas.openxmlformats.org/officeDocument/2006/relationships/slide" Target="slides/slide19.xml" Id="rId21"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slide" Target="slides/slide61.xml" Id="rId63" /><Relationship Type="http://schemas.openxmlformats.org/officeDocument/2006/relationships/slide" Target="slides/slide66.xml" Id="rId68" /><Relationship Type="http://schemas.openxmlformats.org/officeDocument/2006/relationships/slide" Target="slides/slide82.xml" Id="rId84" /><Relationship Type="http://schemas.openxmlformats.org/officeDocument/2006/relationships/slide" Target="slides/slide87.xml" Id="rId89" /><Relationship Type="http://schemas.openxmlformats.org/officeDocument/2006/relationships/slide" Target="slides/slide110.xml" Id="rId112" /><Relationship Type="http://schemas.openxmlformats.org/officeDocument/2006/relationships/font" Target="fonts/font4.fntdata" Id="rId133" /><Relationship Type="http://schemas.openxmlformats.org/officeDocument/2006/relationships/font" Target="fonts/font9.fntdata" Id="rId138" /><Relationship Type="http://schemas.openxmlformats.org/officeDocument/2006/relationships/slide" Target="slides/slide14.xml" Id="rId16" /><Relationship Type="http://schemas.openxmlformats.org/officeDocument/2006/relationships/slide" Target="slides/slide105.xml" Id="rId107" /><Relationship Type="http://schemas.openxmlformats.org/officeDocument/2006/relationships/slide" Target="slides/slide9.xml" Id="rId11"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72.xml" Id="rId74" /><Relationship Type="http://schemas.openxmlformats.org/officeDocument/2006/relationships/slide" Target="slides/slide77.xml" Id="rId79" /><Relationship Type="http://schemas.openxmlformats.org/officeDocument/2006/relationships/slide" Target="slides/slide100.xml" Id="rId102" /><Relationship Type="http://schemas.openxmlformats.org/officeDocument/2006/relationships/slide" Target="slides/slide121.xml" Id="rId123" /><Relationship Type="http://schemas.openxmlformats.org/officeDocument/2006/relationships/notesMaster" Target="notesMasters/notesMaster1.xml" Id="rId128" /><Relationship Type="http://schemas.openxmlformats.org/officeDocument/2006/relationships/font" Target="fonts/font15.fntdata" Id="rId144" /><Relationship Type="http://schemas.openxmlformats.org/officeDocument/2006/relationships/theme" Target="theme/theme1.xml" Id="rId149" /><Relationship Type="http://schemas.openxmlformats.org/officeDocument/2006/relationships/slide" Target="slides/slide3.xml" Id="rId5" /><Relationship Type="http://schemas.openxmlformats.org/officeDocument/2006/relationships/slide" Target="slides/slide88.xml" Id="rId90" /><Relationship Type="http://schemas.openxmlformats.org/officeDocument/2006/relationships/slide" Target="slides/slide93.xml" Id="rId95"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62.xml" Id="rId64" /><Relationship Type="http://schemas.openxmlformats.org/officeDocument/2006/relationships/slide" Target="slides/slide67.xml" Id="rId69" /><Relationship Type="http://schemas.openxmlformats.org/officeDocument/2006/relationships/slide" Target="slides/slide111.xml" Id="rId113" /><Relationship Type="http://schemas.openxmlformats.org/officeDocument/2006/relationships/slide" Target="slides/slide116.xml" Id="rId118" /><Relationship Type="http://schemas.openxmlformats.org/officeDocument/2006/relationships/font" Target="fonts/font5.fntdata" Id="rId134" /><Relationship Type="http://schemas.openxmlformats.org/officeDocument/2006/relationships/font" Target="fonts/font10.fntdata" Id="rId139" /><Relationship Type="http://schemas.openxmlformats.org/officeDocument/2006/relationships/slide" Target="slides/slide78.xml" Id="rId80" /><Relationship Type="http://schemas.openxmlformats.org/officeDocument/2006/relationships/slide" Target="slides/slide83.xml" Id="rId85" /><Relationship Type="http://schemas.openxmlformats.org/officeDocument/2006/relationships/tableStyles" Target="tableStyles.xml" Id="rId150"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 Target="slides/slide57.xml" Id="rId59" /><Relationship Type="http://schemas.openxmlformats.org/officeDocument/2006/relationships/slide" Target="slides/slide65.xml" Id="rId67" /><Relationship Type="http://schemas.openxmlformats.org/officeDocument/2006/relationships/slide" Target="slides/slide101.xml" Id="rId103" /><Relationship Type="http://schemas.openxmlformats.org/officeDocument/2006/relationships/slide" Target="slides/slide106.xml" Id="rId108" /><Relationship Type="http://schemas.openxmlformats.org/officeDocument/2006/relationships/slide" Target="slides/slide114.xml" Id="rId116" /><Relationship Type="http://schemas.openxmlformats.org/officeDocument/2006/relationships/slide" Target="slides/slide122.xml" Id="rId124" /><Relationship Type="http://schemas.openxmlformats.org/officeDocument/2006/relationships/handoutMaster" Target="handoutMasters/handoutMaster1.xml" Id="rId129" /><Relationship Type="http://schemas.openxmlformats.org/officeDocument/2006/relationships/font" Target="fonts/font8.fntdata" Id="rId137"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52.xml" Id="rId54" /><Relationship Type="http://schemas.openxmlformats.org/officeDocument/2006/relationships/slide" Target="slides/slide60.xml" Id="rId62" /><Relationship Type="http://schemas.openxmlformats.org/officeDocument/2006/relationships/slide" Target="slides/slide68.xml" Id="rId70" /><Relationship Type="http://schemas.openxmlformats.org/officeDocument/2006/relationships/slide" Target="slides/slide73.xml" Id="rId75" /><Relationship Type="http://schemas.openxmlformats.org/officeDocument/2006/relationships/slide" Target="slides/slide81.xml" Id="rId83" /><Relationship Type="http://schemas.openxmlformats.org/officeDocument/2006/relationships/slide" Target="slides/slide86.xml" Id="rId88" /><Relationship Type="http://schemas.openxmlformats.org/officeDocument/2006/relationships/slide" Target="slides/slide89.xml" Id="rId91" /><Relationship Type="http://schemas.openxmlformats.org/officeDocument/2006/relationships/slide" Target="slides/slide94.xml" Id="rId96" /><Relationship Type="http://schemas.openxmlformats.org/officeDocument/2006/relationships/slide" Target="slides/slide109.xml" Id="rId111" /><Relationship Type="http://schemas.openxmlformats.org/officeDocument/2006/relationships/font" Target="fonts/font3.fntdata" Id="rId132" /><Relationship Type="http://schemas.openxmlformats.org/officeDocument/2006/relationships/font" Target="fonts/font11.fntdata" Id="rId140" /><Relationship Type="http://schemas.openxmlformats.org/officeDocument/2006/relationships/font" Target="fonts/font16.fntdata" Id="rId145"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55.xml" Id="rId57" /><Relationship Type="http://schemas.openxmlformats.org/officeDocument/2006/relationships/slide" Target="slides/slide104.xml" Id="rId106" /><Relationship Type="http://schemas.openxmlformats.org/officeDocument/2006/relationships/slide" Target="slides/slide112.xml" Id="rId114" /><Relationship Type="http://schemas.openxmlformats.org/officeDocument/2006/relationships/slide" Target="slides/slide117.xml" Id="rId119" /><Relationship Type="http://schemas.openxmlformats.org/officeDocument/2006/relationships/slide" Target="slides/slide125.xml" Id="rId127" /><Relationship Type="http://schemas.openxmlformats.org/officeDocument/2006/relationships/slide" Target="slides/slide8.xml" Id="rId10"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slide" Target="slides/slide50.xml" Id="rId52" /><Relationship Type="http://schemas.openxmlformats.org/officeDocument/2006/relationships/slide" Target="slides/slide58.xml" Id="rId60" /><Relationship Type="http://schemas.openxmlformats.org/officeDocument/2006/relationships/slide" Target="slides/slide63.xml" Id="rId65" /><Relationship Type="http://schemas.openxmlformats.org/officeDocument/2006/relationships/slide" Target="slides/slide71.xml" Id="rId73" /><Relationship Type="http://schemas.openxmlformats.org/officeDocument/2006/relationships/slide" Target="slides/slide76.xml" Id="rId78" /><Relationship Type="http://schemas.openxmlformats.org/officeDocument/2006/relationships/slide" Target="slides/slide79.xml" Id="rId81" /><Relationship Type="http://schemas.openxmlformats.org/officeDocument/2006/relationships/slide" Target="slides/slide84.xml" Id="rId86" /><Relationship Type="http://schemas.openxmlformats.org/officeDocument/2006/relationships/slide" Target="slides/slide92.xml" Id="rId94" /><Relationship Type="http://schemas.openxmlformats.org/officeDocument/2006/relationships/slide" Target="slides/slide97.xml" Id="rId99" /><Relationship Type="http://schemas.openxmlformats.org/officeDocument/2006/relationships/slide" Target="slides/slide99.xml" Id="rId101" /><Relationship Type="http://schemas.openxmlformats.org/officeDocument/2006/relationships/slide" Target="slides/slide120.xml" Id="rId122" /><Relationship Type="http://schemas.openxmlformats.org/officeDocument/2006/relationships/font" Target="fonts/font1.fntdata" Id="rId130" /><Relationship Type="http://schemas.openxmlformats.org/officeDocument/2006/relationships/font" Target="fonts/font6.fntdata" Id="rId135" /><Relationship Type="http://schemas.openxmlformats.org/officeDocument/2006/relationships/font" Target="fonts/font14.fntdata" Id="rId143" /><Relationship Type="http://schemas.openxmlformats.org/officeDocument/2006/relationships/viewProps" Target="viewProps.xml" Id="rId148"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37.xml" Id="rId39" /><Relationship Type="http://schemas.openxmlformats.org/officeDocument/2006/relationships/slide" Target="slides/slide107.xml" Id="rId109" /><Relationship Type="http://schemas.openxmlformats.org/officeDocument/2006/relationships/slide" Target="slides/slide32.xml" Id="rId34"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slide" Target="slides/slide74.xml" Id="rId76" /><Relationship Type="http://schemas.openxmlformats.org/officeDocument/2006/relationships/slide" Target="slides/slide95.xml" Id="rId97" /><Relationship Type="http://schemas.openxmlformats.org/officeDocument/2006/relationships/slide" Target="slides/slide102.xml" Id="rId104" /><Relationship Type="http://schemas.openxmlformats.org/officeDocument/2006/relationships/slide" Target="slides/slide118.xml" Id="rId120" /><Relationship Type="http://schemas.openxmlformats.org/officeDocument/2006/relationships/slide" Target="slides/slide123.xml" Id="rId125" /><Relationship Type="http://schemas.openxmlformats.org/officeDocument/2006/relationships/font" Target="fonts/font12.fntdata" Id="rId141" /><Relationship Type="http://schemas.openxmlformats.org/officeDocument/2006/relationships/commentAuthors" Target="commentAuthors.xml" Id="rId146" /><Relationship Type="http://schemas.openxmlformats.org/officeDocument/2006/relationships/slide" Target="slides/slide5.xml" Id="rId7" /><Relationship Type="http://schemas.openxmlformats.org/officeDocument/2006/relationships/slide" Target="slides/slide69.xml" Id="rId71" /><Relationship Type="http://schemas.openxmlformats.org/officeDocument/2006/relationships/slide" Target="slides/slide90.xml" Id="rId92" /><Relationship Type="http://schemas.openxmlformats.org/officeDocument/2006/relationships/slideMaster" Target="slideMasters/slideMaster2.xml" Id="rId2" /><Relationship Type="http://schemas.openxmlformats.org/officeDocument/2006/relationships/slide" Target="slides/slide27.xml" Id="rId29" /><Relationship Type="http://schemas.openxmlformats.org/officeDocument/2006/relationships/slide" Target="slides/slide22.xml" Id="rId24"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64.xml" Id="rId66" /><Relationship Type="http://schemas.openxmlformats.org/officeDocument/2006/relationships/slide" Target="slides/slide85.xml" Id="rId87" /><Relationship Type="http://schemas.openxmlformats.org/officeDocument/2006/relationships/slide" Target="slides/slide108.xml" Id="rId110" /><Relationship Type="http://schemas.openxmlformats.org/officeDocument/2006/relationships/slide" Target="slides/slide113.xml" Id="rId115" /><Relationship Type="http://schemas.openxmlformats.org/officeDocument/2006/relationships/font" Target="fonts/font2.fntdata" Id="rId131" /><Relationship Type="http://schemas.openxmlformats.org/officeDocument/2006/relationships/font" Target="fonts/font7.fntdata" Id="rId136" /><Relationship Type="http://schemas.openxmlformats.org/officeDocument/2006/relationships/slide" Target="slides/slide59.xml" Id="rId61" /><Relationship Type="http://schemas.openxmlformats.org/officeDocument/2006/relationships/slide" Target="slides/slide80.xml" Id="rId82" /><Relationship Type="http://schemas.openxmlformats.org/officeDocument/2006/relationships/slide" Target="slides/slide17.xml" Id="rId19" /><Relationship Type="http://schemas.openxmlformats.org/officeDocument/2006/relationships/slide" Target="slides/slide12.xml" Id="rId14"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54.xml" Id="rId56" /><Relationship Type="http://schemas.openxmlformats.org/officeDocument/2006/relationships/slide" Target="slides/slide75.xml" Id="rId77" /><Relationship Type="http://schemas.openxmlformats.org/officeDocument/2006/relationships/slide" Target="slides/slide98.xml" Id="rId100" /><Relationship Type="http://schemas.openxmlformats.org/officeDocument/2006/relationships/slide" Target="slides/slide103.xml" Id="rId105" /><Relationship Type="http://schemas.openxmlformats.org/officeDocument/2006/relationships/slide" Target="slides/slide124.xml" Id="rId126" /><Relationship Type="http://schemas.openxmlformats.org/officeDocument/2006/relationships/presProps" Target="presProps.xml" Id="rId147" /><Relationship Type="http://schemas.openxmlformats.org/officeDocument/2006/relationships/slide" Target="slides/slide6.xml" Id="rId8" /><Relationship Type="http://schemas.openxmlformats.org/officeDocument/2006/relationships/slide" Target="slides/slide49.xml" Id="rId51" /><Relationship Type="http://schemas.openxmlformats.org/officeDocument/2006/relationships/slide" Target="slides/slide70.xml" Id="rId72" /><Relationship Type="http://schemas.openxmlformats.org/officeDocument/2006/relationships/slide" Target="slides/slide91.xml" Id="rId93" /><Relationship Type="http://schemas.openxmlformats.org/officeDocument/2006/relationships/slide" Target="slides/slide96.xml" Id="rId98" /><Relationship Type="http://schemas.openxmlformats.org/officeDocument/2006/relationships/slide" Target="slides/slide119.xml" Id="rId121" /><Relationship Type="http://schemas.openxmlformats.org/officeDocument/2006/relationships/font" Target="fonts/font13.fntdata" Id="rId142"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76424" tIns="38212" rIns="76424" bIns="38212" rtlCol="0"/>
          <a:lstStyle>
            <a:lvl1pPr algn="l">
              <a:defRPr sz="1000"/>
            </a:lvl1pPr>
          </a:lstStyle>
          <a:p>
            <a:endParaRPr lang="en-US" dirty="0"/>
          </a:p>
        </p:txBody>
      </p:sp>
      <p:sp>
        <p:nvSpPr>
          <p:cNvPr id="3" name="Date Placeholder 2"/>
          <p:cNvSpPr>
            <a:spLocks noGrp="1"/>
          </p:cNvSpPr>
          <p:nvPr>
            <p:ph type="dt" sz="quarter" idx="1"/>
          </p:nvPr>
        </p:nvSpPr>
        <p:spPr>
          <a:xfrm>
            <a:off x="3884616" y="0"/>
            <a:ext cx="2971800" cy="464820"/>
          </a:xfrm>
          <a:prstGeom prst="rect">
            <a:avLst/>
          </a:prstGeom>
        </p:spPr>
        <p:txBody>
          <a:bodyPr vert="horz" lIns="76424" tIns="38212" rIns="76424" bIns="38212" rtlCol="0"/>
          <a:lstStyle>
            <a:lvl1pPr algn="r">
              <a:defRPr sz="1000"/>
            </a:lvl1pPr>
          </a:lstStyle>
          <a:p>
            <a:fld id="{FBB249C8-B0EF-47DB-AF4B-2187310F4737}" type="datetimeFigureOut">
              <a:rPr lang="en-US" smtClean="0"/>
              <a:t>8/29/2023</a:t>
            </a:fld>
            <a:endParaRPr lang="en-US" dirty="0"/>
          </a:p>
        </p:txBody>
      </p:sp>
      <p:sp>
        <p:nvSpPr>
          <p:cNvPr id="4" name="Footer Placeholder 3"/>
          <p:cNvSpPr>
            <a:spLocks noGrp="1"/>
          </p:cNvSpPr>
          <p:nvPr>
            <p:ph type="ftr" sz="quarter" idx="2"/>
          </p:nvPr>
        </p:nvSpPr>
        <p:spPr>
          <a:xfrm>
            <a:off x="1" y="8829966"/>
            <a:ext cx="2971800" cy="464820"/>
          </a:xfrm>
          <a:prstGeom prst="rect">
            <a:avLst/>
          </a:prstGeom>
        </p:spPr>
        <p:txBody>
          <a:bodyPr vert="horz" lIns="76424" tIns="38212" rIns="76424" bIns="38212" rtlCol="0" anchor="b"/>
          <a:lstStyle>
            <a:lvl1pPr algn="l">
              <a:defRPr sz="1000"/>
            </a:lvl1pPr>
          </a:lstStyle>
          <a:p>
            <a:endParaRPr lang="en-US" dirty="0"/>
          </a:p>
        </p:txBody>
      </p:sp>
      <p:sp>
        <p:nvSpPr>
          <p:cNvPr id="5" name="Slide Number Placeholder 4"/>
          <p:cNvSpPr>
            <a:spLocks noGrp="1"/>
          </p:cNvSpPr>
          <p:nvPr>
            <p:ph type="sldNum" sz="quarter" idx="3"/>
          </p:nvPr>
        </p:nvSpPr>
        <p:spPr>
          <a:xfrm>
            <a:off x="3884616" y="8829966"/>
            <a:ext cx="2971800" cy="464820"/>
          </a:xfrm>
          <a:prstGeom prst="rect">
            <a:avLst/>
          </a:prstGeom>
        </p:spPr>
        <p:txBody>
          <a:bodyPr vert="horz" lIns="76424" tIns="38212" rIns="76424" bIns="38212" rtlCol="0" anchor="b"/>
          <a:lstStyle>
            <a:lvl1pPr algn="r">
              <a:defRPr sz="1000"/>
            </a:lvl1pPr>
          </a:lstStyle>
          <a:p>
            <a:fld id="{F8324DA2-F3E4-47AD-96C6-85138BA5B723}" type="slidenum">
              <a:rPr lang="en-US" smtClean="0"/>
              <a:t>‹#›</a:t>
            </a:fld>
            <a:endParaRPr lang="en-US" dirty="0"/>
          </a:p>
        </p:txBody>
      </p:sp>
    </p:spTree>
    <p:extLst>
      <p:ext uri="{BB962C8B-B14F-4D97-AF65-F5344CB8AC3E}">
        <p14:creationId xmlns:p14="http://schemas.microsoft.com/office/powerpoint/2010/main" val="375187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76424" tIns="38212" rIns="76424" bIns="38212" rtlCol="0"/>
          <a:lstStyle>
            <a:lvl1pPr algn="l">
              <a:defRPr sz="1000"/>
            </a:lvl1pPr>
          </a:lstStyle>
          <a:p>
            <a:endParaRPr lang="en-US" dirty="0"/>
          </a:p>
        </p:txBody>
      </p:sp>
      <p:sp>
        <p:nvSpPr>
          <p:cNvPr id="3" name="Date Placeholder 2"/>
          <p:cNvSpPr>
            <a:spLocks noGrp="1"/>
          </p:cNvSpPr>
          <p:nvPr>
            <p:ph type="dt" idx="1"/>
          </p:nvPr>
        </p:nvSpPr>
        <p:spPr>
          <a:xfrm>
            <a:off x="3884616" y="0"/>
            <a:ext cx="2971800" cy="464820"/>
          </a:xfrm>
          <a:prstGeom prst="rect">
            <a:avLst/>
          </a:prstGeom>
        </p:spPr>
        <p:txBody>
          <a:bodyPr vert="horz" lIns="76424" tIns="38212" rIns="76424" bIns="38212" rtlCol="0"/>
          <a:lstStyle>
            <a:lvl1pPr algn="r">
              <a:defRPr sz="1000"/>
            </a:lvl1pPr>
          </a:lstStyle>
          <a:p>
            <a:fld id="{3F3139A5-74F9-4E72-A327-A6DEF446D44B}" type="datetimeFigureOut">
              <a:rPr lang="en-US" smtClean="0"/>
              <a:t>8/29/2023</a:t>
            </a:fld>
            <a:endParaRPr lang="en-US" dirty="0"/>
          </a:p>
        </p:txBody>
      </p:sp>
      <p:sp>
        <p:nvSpPr>
          <p:cNvPr id="4" name="Slide Image Placeholder 3"/>
          <p:cNvSpPr>
            <a:spLocks noGrp="1" noRot="1" noChangeAspect="1"/>
          </p:cNvSpPr>
          <p:nvPr>
            <p:ph type="sldImg" idx="2"/>
          </p:nvPr>
        </p:nvSpPr>
        <p:spPr>
          <a:xfrm>
            <a:off x="333375" y="698500"/>
            <a:ext cx="6191250" cy="3482975"/>
          </a:xfrm>
          <a:prstGeom prst="rect">
            <a:avLst/>
          </a:prstGeom>
          <a:noFill/>
          <a:ln w="12700">
            <a:solidFill>
              <a:prstClr val="black"/>
            </a:solidFill>
          </a:ln>
        </p:spPr>
        <p:txBody>
          <a:bodyPr vert="horz" lIns="76424" tIns="38212" rIns="76424" bIns="3821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76424" tIns="38212" rIns="76424" bIns="382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2971800" cy="464820"/>
          </a:xfrm>
          <a:prstGeom prst="rect">
            <a:avLst/>
          </a:prstGeom>
        </p:spPr>
        <p:txBody>
          <a:bodyPr vert="horz" lIns="76424" tIns="38212" rIns="76424" bIns="38212" rtlCol="0" anchor="b"/>
          <a:lstStyle>
            <a:lvl1pPr algn="l">
              <a:defRPr sz="1000"/>
            </a:lvl1pPr>
          </a:lstStyle>
          <a:p>
            <a:endParaRPr lang="en-US" dirty="0"/>
          </a:p>
        </p:txBody>
      </p:sp>
      <p:sp>
        <p:nvSpPr>
          <p:cNvPr id="7" name="Slide Number Placeholder 6"/>
          <p:cNvSpPr>
            <a:spLocks noGrp="1"/>
          </p:cNvSpPr>
          <p:nvPr>
            <p:ph type="sldNum" sz="quarter" idx="5"/>
          </p:nvPr>
        </p:nvSpPr>
        <p:spPr>
          <a:xfrm>
            <a:off x="3884616" y="8829966"/>
            <a:ext cx="2971800" cy="464820"/>
          </a:xfrm>
          <a:prstGeom prst="rect">
            <a:avLst/>
          </a:prstGeom>
        </p:spPr>
        <p:txBody>
          <a:bodyPr vert="horz" lIns="76424" tIns="38212" rIns="76424" bIns="38212" rtlCol="0" anchor="b"/>
          <a:lstStyle>
            <a:lvl1pPr algn="r">
              <a:defRPr sz="1000"/>
            </a:lvl1pPr>
          </a:lstStyle>
          <a:p>
            <a:fld id="{5D1916B9-ACCA-4143-883C-1952F0983819}" type="slidenum">
              <a:rPr lang="en-US" smtClean="0"/>
              <a:t>‹#›</a:t>
            </a:fld>
            <a:endParaRPr lang="en-US" dirty="0"/>
          </a:p>
        </p:txBody>
      </p:sp>
    </p:spTree>
    <p:extLst>
      <p:ext uri="{BB962C8B-B14F-4D97-AF65-F5344CB8AC3E}">
        <p14:creationId xmlns:p14="http://schemas.microsoft.com/office/powerpoint/2010/main" val="2167350969"/>
      </p:ext>
    </p:extLst>
  </p:cSld>
  <p:clrMap bg1="lt1" tx1="dk1" bg2="lt2" tx2="dk2" accent1="accent1" accent2="accent2" accent3="accent3" accent4="accent4" accent5="accent5" accent6="accent6" hlink="hlink" folHlink="folHlink"/>
  <p:notesStyle>
    <a:lvl1pPr marL="0" algn="l" defTabSz="816282" rtl="0" eaLnBrk="1" latinLnBrk="0" hangingPunct="1">
      <a:defRPr sz="1000" kern="1200">
        <a:solidFill>
          <a:schemeClr val="tx1"/>
        </a:solidFill>
        <a:latin typeface="+mn-lt"/>
        <a:ea typeface="+mn-ea"/>
        <a:cs typeface="+mn-cs"/>
      </a:defRPr>
    </a:lvl1pPr>
    <a:lvl2pPr marL="408141" algn="l" defTabSz="816282" rtl="0" eaLnBrk="1" latinLnBrk="0" hangingPunct="1">
      <a:defRPr sz="1000" kern="1200">
        <a:solidFill>
          <a:schemeClr val="tx1"/>
        </a:solidFill>
        <a:latin typeface="+mn-lt"/>
        <a:ea typeface="+mn-ea"/>
        <a:cs typeface="+mn-cs"/>
      </a:defRPr>
    </a:lvl2pPr>
    <a:lvl3pPr marL="816282" algn="l" defTabSz="816282" rtl="0" eaLnBrk="1" latinLnBrk="0" hangingPunct="1">
      <a:defRPr sz="1000" kern="1200">
        <a:solidFill>
          <a:schemeClr val="tx1"/>
        </a:solidFill>
        <a:latin typeface="+mn-lt"/>
        <a:ea typeface="+mn-ea"/>
        <a:cs typeface="+mn-cs"/>
      </a:defRPr>
    </a:lvl3pPr>
    <a:lvl4pPr marL="1224423" algn="l" defTabSz="816282" rtl="0" eaLnBrk="1" latinLnBrk="0" hangingPunct="1">
      <a:defRPr sz="1000" kern="1200">
        <a:solidFill>
          <a:schemeClr val="tx1"/>
        </a:solidFill>
        <a:latin typeface="+mn-lt"/>
        <a:ea typeface="+mn-ea"/>
        <a:cs typeface="+mn-cs"/>
      </a:defRPr>
    </a:lvl4pPr>
    <a:lvl5pPr marL="1632564" algn="l" defTabSz="816282" rtl="0" eaLnBrk="1" latinLnBrk="0" hangingPunct="1">
      <a:defRPr sz="1000" kern="1200">
        <a:solidFill>
          <a:schemeClr val="tx1"/>
        </a:solidFill>
        <a:latin typeface="+mn-lt"/>
        <a:ea typeface="+mn-ea"/>
        <a:cs typeface="+mn-cs"/>
      </a:defRPr>
    </a:lvl5pPr>
    <a:lvl6pPr marL="2040705" algn="l" defTabSz="816282" rtl="0" eaLnBrk="1" latinLnBrk="0" hangingPunct="1">
      <a:defRPr sz="1000" kern="1200">
        <a:solidFill>
          <a:schemeClr val="tx1"/>
        </a:solidFill>
        <a:latin typeface="+mn-lt"/>
        <a:ea typeface="+mn-ea"/>
        <a:cs typeface="+mn-cs"/>
      </a:defRPr>
    </a:lvl6pPr>
    <a:lvl7pPr marL="2448846" algn="l" defTabSz="816282" rtl="0" eaLnBrk="1" latinLnBrk="0" hangingPunct="1">
      <a:defRPr sz="1000" kern="1200">
        <a:solidFill>
          <a:schemeClr val="tx1"/>
        </a:solidFill>
        <a:latin typeface="+mn-lt"/>
        <a:ea typeface="+mn-ea"/>
        <a:cs typeface="+mn-cs"/>
      </a:defRPr>
    </a:lvl7pPr>
    <a:lvl8pPr marL="2856988" algn="l" defTabSz="816282" rtl="0" eaLnBrk="1" latinLnBrk="0" hangingPunct="1">
      <a:defRPr sz="1000" kern="1200">
        <a:solidFill>
          <a:schemeClr val="tx1"/>
        </a:solidFill>
        <a:latin typeface="+mn-lt"/>
        <a:ea typeface="+mn-ea"/>
        <a:cs typeface="+mn-cs"/>
      </a:defRPr>
    </a:lvl8pPr>
    <a:lvl9pPr marL="3265129" algn="l" defTabSz="81628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a:t>
            </a:fld>
            <a:endParaRPr lang="en-US" dirty="0"/>
          </a:p>
        </p:txBody>
      </p:sp>
    </p:spTree>
    <p:extLst>
      <p:ext uri="{BB962C8B-B14F-4D97-AF65-F5344CB8AC3E}">
        <p14:creationId xmlns:p14="http://schemas.microsoft.com/office/powerpoint/2010/main" val="403301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rules will change this definition</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13</a:t>
            </a:fld>
            <a:endParaRPr lang="en-US" dirty="0"/>
          </a:p>
        </p:txBody>
      </p:sp>
    </p:spTree>
    <p:extLst>
      <p:ext uri="{BB962C8B-B14F-4D97-AF65-F5344CB8AC3E}">
        <p14:creationId xmlns:p14="http://schemas.microsoft.com/office/powerpoint/2010/main" val="233765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each category</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16</a:t>
            </a:fld>
            <a:endParaRPr lang="en-US" dirty="0"/>
          </a:p>
        </p:txBody>
      </p:sp>
    </p:spTree>
    <p:extLst>
      <p:ext uri="{BB962C8B-B14F-4D97-AF65-F5344CB8AC3E}">
        <p14:creationId xmlns:p14="http://schemas.microsoft.com/office/powerpoint/2010/main" val="10729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the requirement of intent. Accidental touching is not a violation- Fact Determination. </a:t>
            </a:r>
            <a:endParaRPr lang="en-US" dirty="0" smtClean="0"/>
          </a:p>
          <a:p>
            <a:r>
              <a:rPr lang="en-US" dirty="0" smtClean="0"/>
              <a:t>The </a:t>
            </a:r>
            <a:r>
              <a:rPr lang="en-US" dirty="0" smtClean="0"/>
              <a:t>assault does not have to be successful to violate Title</a:t>
            </a:r>
            <a:r>
              <a:rPr lang="en-US" baseline="0" dirty="0" smtClean="0"/>
              <a:t> </a:t>
            </a:r>
            <a:r>
              <a:rPr lang="en-US" baseline="0" dirty="0" smtClean="0"/>
              <a:t>IX</a:t>
            </a:r>
          </a:p>
          <a:p>
            <a:r>
              <a:rPr lang="en-US" baseline="0" dirty="0" smtClean="0"/>
              <a:t>Has to be “without consent’</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17</a:t>
            </a:fld>
            <a:endParaRPr lang="en-US" dirty="0"/>
          </a:p>
        </p:txBody>
      </p:sp>
    </p:spTree>
    <p:extLst>
      <p:ext uri="{BB962C8B-B14F-4D97-AF65-F5344CB8AC3E}">
        <p14:creationId xmlns:p14="http://schemas.microsoft.com/office/powerpoint/2010/main" val="191688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instance</a:t>
            </a:r>
            <a:r>
              <a:rPr lang="en-US" baseline="0" dirty="0" smtClean="0"/>
              <a:t> of stalking is not enough. </a:t>
            </a:r>
          </a:p>
          <a:p>
            <a:r>
              <a:rPr lang="en-US" baseline="0" dirty="0" smtClean="0"/>
              <a:t>Reasonable person standard- Would a reasonable person think they were being stalked</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18</a:t>
            </a:fld>
            <a:endParaRPr lang="en-US" dirty="0"/>
          </a:p>
        </p:txBody>
      </p:sp>
    </p:spTree>
    <p:extLst>
      <p:ext uri="{BB962C8B-B14F-4D97-AF65-F5344CB8AC3E}">
        <p14:creationId xmlns:p14="http://schemas.microsoft.com/office/powerpoint/2010/main" val="148640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en-US" baseline="0" dirty="0" smtClean="0"/>
              <a:t> Means restraining order</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20</a:t>
            </a:fld>
            <a:endParaRPr lang="en-US" dirty="0"/>
          </a:p>
        </p:txBody>
      </p:sp>
    </p:spTree>
    <p:extLst>
      <p:ext uri="{BB962C8B-B14F-4D97-AF65-F5344CB8AC3E}">
        <p14:creationId xmlns:p14="http://schemas.microsoft.com/office/powerpoint/2010/main" val="329330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Incapacity</a:t>
            </a:r>
            <a:r>
              <a:rPr lang="en-US" baseline="0" dirty="0" smtClean="0"/>
              <a:t> of the Respondent is not a defense: i.e. I was too drunk to know what I was doing. </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23</a:t>
            </a:fld>
            <a:endParaRPr lang="en-US" dirty="0"/>
          </a:p>
        </p:txBody>
      </p:sp>
    </p:spTree>
    <p:extLst>
      <p:ext uri="{BB962C8B-B14F-4D97-AF65-F5344CB8AC3E}">
        <p14:creationId xmlns:p14="http://schemas.microsoft.com/office/powerpoint/2010/main" val="182445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57</a:t>
            </a:fld>
            <a:endParaRPr lang="en-US" dirty="0"/>
          </a:p>
        </p:txBody>
      </p:sp>
    </p:spTree>
    <p:extLst>
      <p:ext uri="{BB962C8B-B14F-4D97-AF65-F5344CB8AC3E}">
        <p14:creationId xmlns:p14="http://schemas.microsoft.com/office/powerpoint/2010/main" val="312065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Complainant</a:t>
            </a:r>
            <a:r>
              <a:rPr lang="en-US" baseline="0" dirty="0" smtClean="0"/>
              <a:t> not participating in Programs and activities would include former students</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65</a:t>
            </a:fld>
            <a:endParaRPr lang="en-US" dirty="0"/>
          </a:p>
        </p:txBody>
      </p:sp>
    </p:spTree>
    <p:extLst>
      <p:ext uri="{BB962C8B-B14F-4D97-AF65-F5344CB8AC3E}">
        <p14:creationId xmlns:p14="http://schemas.microsoft.com/office/powerpoint/2010/main" val="415911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IX lawsuits almost always allege process violations because courts are reluctant to overturn the college’s findings. </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73</a:t>
            </a:fld>
            <a:endParaRPr lang="en-US" dirty="0"/>
          </a:p>
        </p:txBody>
      </p:sp>
    </p:spTree>
    <p:extLst>
      <p:ext uri="{BB962C8B-B14F-4D97-AF65-F5344CB8AC3E}">
        <p14:creationId xmlns:p14="http://schemas.microsoft.com/office/powerpoint/2010/main" val="22780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Tricky</a:t>
            </a:r>
            <a:r>
              <a:rPr lang="en-US" baseline="0" dirty="0" smtClean="0"/>
              <a:t> area</a:t>
            </a:r>
          </a:p>
          <a:p>
            <a:r>
              <a:rPr lang="en-US" baseline="0" dirty="0" smtClean="0"/>
              <a:t>Fact that complainant and respondent have continuing sexual relationship may be relevant but that does not mean there was consent to the particular act</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77</a:t>
            </a:fld>
            <a:endParaRPr lang="en-US" dirty="0"/>
          </a:p>
        </p:txBody>
      </p:sp>
    </p:spTree>
    <p:extLst>
      <p:ext uri="{BB962C8B-B14F-4D97-AF65-F5344CB8AC3E}">
        <p14:creationId xmlns:p14="http://schemas.microsoft.com/office/powerpoint/2010/main" val="102174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how broad language is.</a:t>
            </a:r>
          </a:p>
          <a:p>
            <a:r>
              <a:rPr lang="en-US" baseline="0" dirty="0" smtClean="0"/>
              <a:t>Focus is mostly on “subject to discrimination”</a:t>
            </a:r>
          </a:p>
          <a:p>
            <a:r>
              <a:rPr lang="en-US" baseline="0" dirty="0" smtClean="0"/>
              <a:t>Other two are important- “Excluded from participation”- Not admitted to college, not allowed to play athletics</a:t>
            </a:r>
          </a:p>
          <a:p>
            <a:r>
              <a:rPr lang="en-US" baseline="0" dirty="0" smtClean="0"/>
              <a:t>“Denied the benefits of”- Disqualifying a person for a research position on the basis of sex when it is irrelevant to ability to perform the job;</a:t>
            </a:r>
          </a:p>
          <a:p>
            <a:r>
              <a:rPr lang="en-US" baseline="0" dirty="0" smtClean="0"/>
              <a:t>Providing unequal educational resources to students of one sex compared to another;</a:t>
            </a:r>
          </a:p>
          <a:p>
            <a:r>
              <a:rPr lang="en-US" baseline="0" dirty="0" smtClean="0"/>
              <a:t>“Program or activity”-  student recruitment, admissions, educational programs (including individual courses), research, housing, counseling, financial and employment assistance, health and insurance benefits and health services.</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2</a:t>
            </a:fld>
            <a:endParaRPr lang="en-US" dirty="0"/>
          </a:p>
        </p:txBody>
      </p:sp>
    </p:spTree>
    <p:extLst>
      <p:ext uri="{BB962C8B-B14F-4D97-AF65-F5344CB8AC3E}">
        <p14:creationId xmlns:p14="http://schemas.microsoft.com/office/powerpoint/2010/main" val="181754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Regulations contained in the Federal Register</a:t>
            </a:r>
            <a:r>
              <a:rPr lang="en-US" baseline="0" dirty="0" smtClean="0"/>
              <a:t> contain all the comments and commentary from the DOE and individuals commenters- First Place to go with specific questions. </a:t>
            </a:r>
          </a:p>
          <a:p>
            <a:r>
              <a:rPr lang="en-US" baseline="0" dirty="0" smtClean="0"/>
              <a:t>I will note some expected changes from current regulations to existing regulations</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3</a:t>
            </a:fld>
            <a:endParaRPr lang="en-US" dirty="0"/>
          </a:p>
        </p:txBody>
      </p:sp>
    </p:spTree>
    <p:extLst>
      <p:ext uri="{BB962C8B-B14F-4D97-AF65-F5344CB8AC3E}">
        <p14:creationId xmlns:p14="http://schemas.microsoft.com/office/powerpoint/2010/main" val="275294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IX as it applies to participation</a:t>
            </a:r>
            <a:r>
              <a:rPr lang="en-US" baseline="0" dirty="0" smtClean="0"/>
              <a:t> by women in sports will not be discussed today. </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7</a:t>
            </a:fld>
            <a:endParaRPr lang="en-US" dirty="0"/>
          </a:p>
        </p:txBody>
      </p:sp>
    </p:spTree>
    <p:extLst>
      <p:ext uri="{BB962C8B-B14F-4D97-AF65-F5344CB8AC3E}">
        <p14:creationId xmlns:p14="http://schemas.microsoft.com/office/powerpoint/2010/main" val="58155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an individual employee can be sued for damages depends on the specific circumstances of the case. In general, employees who are acting within the scope of their employment are protected by qualified immunity, which shields them from personal liability for damages.</a:t>
            </a:r>
            <a:r>
              <a:rPr lang="en-US" baseline="0" dirty="0" smtClean="0"/>
              <a:t> If employee acted intentionally, they could be liable for damages. </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8</a:t>
            </a:fld>
            <a:endParaRPr lang="en-US" dirty="0"/>
          </a:p>
        </p:txBody>
      </p:sp>
    </p:spTree>
    <p:extLst>
      <p:ext uri="{BB962C8B-B14F-4D97-AF65-F5344CB8AC3E}">
        <p14:creationId xmlns:p14="http://schemas.microsoft.com/office/powerpoint/2010/main" val="9195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Institution decides who has authority</a:t>
            </a:r>
            <a:r>
              <a:rPr lang="en-US" baseline="0" dirty="0" smtClean="0"/>
              <a:t> to institute Corrective Action.</a:t>
            </a:r>
          </a:p>
          <a:p>
            <a:r>
              <a:rPr lang="en-US" baseline="0" dirty="0" smtClean="0"/>
              <a:t>This is an important decision- Weigh greater access to students vs. greater liability</a:t>
            </a:r>
          </a:p>
          <a:p>
            <a:r>
              <a:rPr lang="en-US" baseline="0" dirty="0" smtClean="0"/>
              <a:t>Training is critical to reducing liability </a:t>
            </a:r>
          </a:p>
          <a:p>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9</a:t>
            </a:fld>
            <a:endParaRPr lang="en-US" dirty="0"/>
          </a:p>
        </p:txBody>
      </p:sp>
    </p:spTree>
    <p:extLst>
      <p:ext uri="{BB962C8B-B14F-4D97-AF65-F5344CB8AC3E}">
        <p14:creationId xmlns:p14="http://schemas.microsoft.com/office/powerpoint/2010/main" val="208574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a:t>
            </a:r>
            <a:r>
              <a:rPr lang="en-US" baseline="0" dirty="0" smtClean="0"/>
              <a:t> that the faculty member accused to sexual harassment knows of it is not actual knowledge.</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10</a:t>
            </a:fld>
            <a:endParaRPr lang="en-US" dirty="0"/>
          </a:p>
        </p:txBody>
      </p:sp>
    </p:spTree>
    <p:extLst>
      <p:ext uri="{BB962C8B-B14F-4D97-AF65-F5344CB8AC3E}">
        <p14:creationId xmlns:p14="http://schemas.microsoft.com/office/powerpoint/2010/main" val="342236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an individual employee can be sued for damages depends on the specific circumstances of the case. In general, employees who are acting within the scope of their employment are protected by qualified immunity, which shields them from personal liability for damages.</a:t>
            </a:r>
            <a:r>
              <a:rPr lang="en-US" baseline="0" dirty="0" smtClean="0"/>
              <a:t> If employee acted intentionally, they could be liable for damages. </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11</a:t>
            </a:fld>
            <a:endParaRPr lang="en-US" dirty="0"/>
          </a:p>
        </p:txBody>
      </p:sp>
    </p:spTree>
    <p:extLst>
      <p:ext uri="{BB962C8B-B14F-4D97-AF65-F5344CB8AC3E}">
        <p14:creationId xmlns:p14="http://schemas.microsoft.com/office/powerpoint/2010/main" val="283344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applies</a:t>
            </a:r>
            <a:r>
              <a:rPr lang="en-US" baseline="0" dirty="0" smtClean="0"/>
              <a:t> to employees not students.</a:t>
            </a:r>
            <a:endParaRPr lang="en-US" dirty="0"/>
          </a:p>
        </p:txBody>
      </p:sp>
      <p:sp>
        <p:nvSpPr>
          <p:cNvPr id="4" name="Slide Number Placeholder 3"/>
          <p:cNvSpPr>
            <a:spLocks noGrp="1"/>
          </p:cNvSpPr>
          <p:nvPr>
            <p:ph type="sldNum" sz="quarter" idx="10"/>
          </p:nvPr>
        </p:nvSpPr>
        <p:spPr/>
        <p:txBody>
          <a:bodyPr/>
          <a:lstStyle/>
          <a:p>
            <a:fld id="{5D1916B9-ACCA-4143-883C-1952F0983819}" type="slidenum">
              <a:rPr lang="en-US" smtClean="0"/>
              <a:t>12</a:t>
            </a:fld>
            <a:endParaRPr lang="en-US" dirty="0"/>
          </a:p>
        </p:txBody>
      </p:sp>
    </p:spTree>
    <p:extLst>
      <p:ext uri="{BB962C8B-B14F-4D97-AF65-F5344CB8AC3E}">
        <p14:creationId xmlns:p14="http://schemas.microsoft.com/office/powerpoint/2010/main" val="84846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770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914400" y="1769745"/>
            <a:ext cx="7315200" cy="695325"/>
          </a:xfrm>
          <a:prstGeom prst="rect">
            <a:avLst/>
          </a:prstGeom>
        </p:spPr>
        <p:txBody>
          <a:bodyPr anchor="b" anchorCtr="0">
            <a:noAutofit/>
          </a:bodyPr>
          <a:lstStyle>
            <a:lvl1pPr algn="ctr">
              <a:defRPr sz="2000" b="0" i="0" u="none"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Divider Title</a:t>
            </a:r>
          </a:p>
        </p:txBody>
      </p:sp>
    </p:spTree>
    <p:extLst>
      <p:ext uri="{BB962C8B-B14F-4D97-AF65-F5344CB8AC3E}">
        <p14:creationId xmlns:p14="http://schemas.microsoft.com/office/powerpoint/2010/main" val="353342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F1788E3-B745-D242-906C-F3DC2D334CCA}"/>
              </a:ext>
            </a:extLst>
          </p:cNvPr>
          <p:cNvSpPr>
            <a:spLocks noGrp="1"/>
          </p:cNvSpPr>
          <p:nvPr>
            <p:ph type="title"/>
          </p:nvPr>
        </p:nvSpPr>
        <p:spPr>
          <a:xfrm>
            <a:off x="193492" y="292202"/>
            <a:ext cx="7686166" cy="304356"/>
          </a:xfrm>
          <a:prstGeom prst="rect">
            <a:avLst/>
          </a:prstGeom>
        </p:spPr>
        <p:txBody>
          <a:bodyPr vert="horz" lIns="0" tIns="0" rIns="0" bIns="0" rtlCol="0" anchor="t" anchorCtr="0">
            <a:noAutofit/>
          </a:bodyPr>
          <a:lstStyle>
            <a:lvl1pPr>
              <a:defRPr sz="1800" b="0" i="0">
                <a:solidFill>
                  <a:schemeClr val="accent1"/>
                </a:solidFill>
                <a:latin typeface="Verdana" panose="020B0604030504040204" pitchFamily="34" charset="0"/>
                <a:ea typeface="Verdana" panose="020B0604030504040204" pitchFamily="34" charset="0"/>
              </a:defRPr>
            </a:lvl1pPr>
          </a:lstStyle>
          <a:p>
            <a:r>
              <a:rPr lang="en-US" smtClean="0"/>
              <a:t>Click to edit Master title style</a:t>
            </a:r>
            <a:endParaRPr lang="en-US" dirty="0"/>
          </a:p>
        </p:txBody>
      </p:sp>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p:nvPr>
        </p:nvSpPr>
        <p:spPr>
          <a:xfrm>
            <a:off x="741193" y="959370"/>
            <a:ext cx="7938112" cy="3552669"/>
          </a:xfrm>
          <a:prstGeom prst="rect">
            <a:avLst/>
          </a:prstGeom>
        </p:spPr>
        <p:txBody>
          <a:bodyPr/>
          <a:lstStyle>
            <a:lvl1pPr marL="285750" indent="-285750">
              <a:buFont typeface="Arial" panose="020B0604020202020204" pitchFamily="34" charset="0"/>
              <a:buChar char="•"/>
              <a:defRPr b="0" i="0">
                <a:latin typeface="Verdana" panose="020B0604030504040204" pitchFamily="34" charset="0"/>
                <a:ea typeface="Verdana" panose="020B0604030504040204" pitchFamily="34" charset="0"/>
              </a:defRPr>
            </a:lvl1pPr>
            <a:lvl2pPr marL="285750" indent="-285750">
              <a:buFont typeface="Arial" panose="020B0604020202020204" pitchFamily="34" charset="0"/>
              <a:buChar char="•"/>
              <a:defRPr b="0" i="0">
                <a:latin typeface="Verdana" panose="020B0604030504040204" pitchFamily="34" charset="0"/>
                <a:ea typeface="Verdana" panose="020B0604030504040204" pitchFamily="34" charset="0"/>
              </a:defRPr>
            </a:lvl2pPr>
            <a:lvl3pPr marL="628590" indent="-285750">
              <a:buFont typeface="Arial" panose="020B0604020202020204" pitchFamily="34" charset="0"/>
              <a:buChar char="•"/>
              <a:defRPr b="0" i="0">
                <a:latin typeface="Verdana" panose="020B0604030504040204" pitchFamily="34" charset="0"/>
                <a:ea typeface="Verdana" panose="020B0604030504040204" pitchFamily="34" charset="0"/>
              </a:defRPr>
            </a:lvl3pPr>
            <a:lvl4pPr marL="955102" indent="-285750">
              <a:buFont typeface="Arial" panose="020B0604020202020204" pitchFamily="34" charset="0"/>
              <a:buChar char="•"/>
              <a:defRPr b="0" i="0">
                <a:latin typeface="Verdana" panose="020B0604030504040204" pitchFamily="34" charset="0"/>
                <a:ea typeface="Verdana" panose="020B060403050404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Tree>
    <p:extLst>
      <p:ext uri="{BB962C8B-B14F-4D97-AF65-F5344CB8AC3E}">
        <p14:creationId xmlns:p14="http://schemas.microsoft.com/office/powerpoint/2010/main" val="32562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Charts and Tab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7" y="928082"/>
            <a:ext cx="3868737" cy="619125"/>
          </a:xfrm>
        </p:spPr>
        <p:txBody>
          <a:bodyPr anchor="b"/>
          <a:lstStyle>
            <a:lvl1pPr marL="0" indent="0">
              <a:buNone/>
              <a:defRPr sz="1400" b="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Edit Master text styles</a:t>
            </a:r>
          </a:p>
        </p:txBody>
      </p:sp>
      <p:sp>
        <p:nvSpPr>
          <p:cNvPr id="5" name="Text Placeholder 4"/>
          <p:cNvSpPr>
            <a:spLocks noGrp="1"/>
          </p:cNvSpPr>
          <p:nvPr>
            <p:ph type="body" sz="quarter" idx="3"/>
          </p:nvPr>
        </p:nvSpPr>
        <p:spPr>
          <a:xfrm>
            <a:off x="4629150" y="841455"/>
            <a:ext cx="3887788" cy="619125"/>
          </a:xfrm>
        </p:spPr>
        <p:txBody>
          <a:bodyPr anchor="b"/>
          <a:lstStyle>
            <a:lvl1pPr marL="0" indent="0">
              <a:buNone/>
              <a:defRPr sz="1400" b="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Edit Master text styles</a:t>
            </a:r>
          </a:p>
        </p:txBody>
      </p:sp>
      <p:pic>
        <p:nvPicPr>
          <p:cNvPr id="13" name="Picture 12">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8" name="Title Placeholder 1">
            <a:extLst>
              <a:ext uri="{FF2B5EF4-FFF2-40B4-BE49-F238E27FC236}">
                <a16:creationId xmlns:a16="http://schemas.microsoft.com/office/drawing/2014/main" id="{3F1788E3-B745-D242-906C-F3DC2D334CCA}"/>
              </a:ext>
            </a:extLst>
          </p:cNvPr>
          <p:cNvSpPr>
            <a:spLocks noGrp="1"/>
          </p:cNvSpPr>
          <p:nvPr>
            <p:ph type="title"/>
          </p:nvPr>
        </p:nvSpPr>
        <p:spPr>
          <a:xfrm>
            <a:off x="193492" y="292202"/>
            <a:ext cx="7686166" cy="304356"/>
          </a:xfrm>
          <a:prstGeom prst="rect">
            <a:avLst/>
          </a:prstGeom>
        </p:spPr>
        <p:txBody>
          <a:bodyPr vert="horz" lIns="0" tIns="0" rIns="0" bIns="0" rtlCol="0" anchor="t" anchorCtr="0">
            <a:noAutofit/>
          </a:bodyPr>
          <a:lstStyle>
            <a:lvl1pPr>
              <a:defRPr sz="1800" b="0" i="0">
                <a:solidFill>
                  <a:schemeClr val="accent1"/>
                </a:solidFill>
                <a:latin typeface="Verdana" panose="020B0604030504040204" pitchFamily="34" charset="0"/>
                <a:ea typeface="Verdana" panose="020B060403050404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00676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One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F1788E3-B745-D242-906C-F3DC2D334CCA}"/>
              </a:ext>
            </a:extLst>
          </p:cNvPr>
          <p:cNvSpPr>
            <a:spLocks noGrp="1"/>
          </p:cNvSpPr>
          <p:nvPr>
            <p:ph type="title"/>
          </p:nvPr>
        </p:nvSpPr>
        <p:spPr>
          <a:xfrm>
            <a:off x="193492" y="292202"/>
            <a:ext cx="7686166" cy="304356"/>
          </a:xfrm>
          <a:prstGeom prst="rect">
            <a:avLst/>
          </a:prstGeom>
        </p:spPr>
        <p:txBody>
          <a:bodyPr vert="horz" lIns="0" tIns="0" rIns="0" bIns="0" rtlCol="0" anchor="t" anchorCtr="0">
            <a:noAutofit/>
          </a:bodyPr>
          <a:lstStyle>
            <a:lvl1pPr>
              <a:defRPr sz="1800" b="0" i="0">
                <a:solidFill>
                  <a:schemeClr val="accent1"/>
                </a:solidFill>
                <a:latin typeface="Verdana" panose="020B0604030504040204" pitchFamily="34" charset="0"/>
                <a:ea typeface="Verdana" panose="020B0604030504040204" pitchFamily="34" charset="0"/>
              </a:defRPr>
            </a:lvl1pPr>
          </a:lstStyle>
          <a:p>
            <a:r>
              <a:rPr lang="en-US" smtClean="0"/>
              <a:t>Click to edit Master title style</a:t>
            </a:r>
            <a:endParaRPr lang="en-US" dirty="0"/>
          </a:p>
        </p:txBody>
      </p:sp>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hasCustomPrompt="1"/>
          </p:nvPr>
        </p:nvSpPr>
        <p:spPr>
          <a:xfrm>
            <a:off x="741193" y="959370"/>
            <a:ext cx="7938112" cy="3552669"/>
          </a:xfrm>
          <a:prstGeom prst="rect">
            <a:avLst/>
          </a:prstGeom>
        </p:spPr>
        <p:txBody>
          <a:bodyPr/>
          <a:lstStyle>
            <a:lvl1pPr marL="0" indent="0">
              <a:lnSpc>
                <a:spcPct val="150000"/>
              </a:lnSpc>
              <a:buFont typeface="Arial" panose="020B0604020202020204" pitchFamily="34" charset="0"/>
              <a:buNone/>
              <a:defRPr sz="1400" b="0" i="0">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 </a:t>
            </a:r>
            <a:r>
              <a:rPr lang="en-US" dirty="0" err="1"/>
              <a:t>sodales</a:t>
            </a:r>
            <a:r>
              <a:rPr lang="en-US" dirty="0"/>
              <a:t> </a:t>
            </a:r>
            <a:r>
              <a:rPr lang="en-US" dirty="0" err="1"/>
              <a:t>augue</a:t>
            </a:r>
            <a:r>
              <a:rPr lang="en-US" dirty="0"/>
              <a:t>. </a:t>
            </a:r>
            <a:r>
              <a:rPr lang="en-US" dirty="0" err="1"/>
              <a:t>Suspendisse</a:t>
            </a:r>
            <a:r>
              <a:rPr lang="en-US" dirty="0"/>
              <a:t> gravida ac </a:t>
            </a:r>
            <a:r>
              <a:rPr lang="en-US" dirty="0" err="1"/>
              <a:t>leo</a:t>
            </a:r>
            <a:r>
              <a:rPr lang="en-US" dirty="0"/>
              <a:t> </a:t>
            </a:r>
            <a:r>
              <a:rPr lang="en-US" dirty="0" err="1"/>
              <a:t>eu</a:t>
            </a:r>
            <a:r>
              <a:rPr lang="en-US" dirty="0"/>
              <a:t> </a:t>
            </a:r>
            <a:r>
              <a:rPr lang="en-US" dirty="0" err="1"/>
              <a:t>ullamcorper</a:t>
            </a:r>
            <a:r>
              <a:rPr lang="en-US" dirty="0"/>
              <a:t>. Proin </a:t>
            </a:r>
            <a:r>
              <a:rPr lang="en-US" dirty="0" err="1"/>
              <a:t>sagittis</a:t>
            </a:r>
            <a:r>
              <a:rPr lang="en-US" dirty="0"/>
              <a:t> </a:t>
            </a:r>
            <a:r>
              <a:rPr lang="en-US" dirty="0" err="1"/>
              <a:t>massa</a:t>
            </a:r>
            <a:r>
              <a:rPr lang="en-US" dirty="0"/>
              <a:t> sed </a:t>
            </a:r>
            <a:r>
              <a:rPr lang="en-US" dirty="0" err="1"/>
              <a:t>felis</a:t>
            </a:r>
            <a:r>
              <a:rPr lang="en-US" dirty="0"/>
              <a:t> </a:t>
            </a:r>
            <a:r>
              <a:rPr lang="en-US" dirty="0" err="1"/>
              <a:t>bibendum</a:t>
            </a:r>
            <a:r>
              <a:rPr lang="en-US" dirty="0"/>
              <a:t>, </a:t>
            </a:r>
            <a:r>
              <a:rPr lang="en-US" dirty="0" err="1"/>
              <a:t>dapibus</a:t>
            </a:r>
            <a:r>
              <a:rPr lang="en-US" dirty="0"/>
              <a:t> maximus mi </a:t>
            </a:r>
            <a:r>
              <a:rPr lang="en-US" dirty="0" err="1"/>
              <a:t>sodales</a:t>
            </a:r>
            <a:r>
              <a:rPr lang="en-US" dirty="0"/>
              <a:t>. </a:t>
            </a:r>
          </a:p>
          <a:p>
            <a:pPr lvl="0"/>
            <a:r>
              <a:rPr lang="en-US" dirty="0"/>
              <a:t>Nam non maximus eros. In </a:t>
            </a:r>
            <a:r>
              <a:rPr lang="en-US" dirty="0" err="1"/>
              <a:t>faucibus</a:t>
            </a:r>
            <a:r>
              <a:rPr lang="en-US" dirty="0"/>
              <a:t> </a:t>
            </a:r>
            <a:r>
              <a:rPr lang="en-US" dirty="0" err="1"/>
              <a:t>purus</a:t>
            </a:r>
            <a:r>
              <a:rPr lang="en-US" dirty="0"/>
              <a:t> </a:t>
            </a:r>
            <a:r>
              <a:rPr lang="en-US" dirty="0" err="1"/>
              <a:t>eu</a:t>
            </a:r>
            <a:r>
              <a:rPr lang="en-US" dirty="0"/>
              <a:t> mi </a:t>
            </a:r>
            <a:r>
              <a:rPr lang="en-US" dirty="0" err="1"/>
              <a:t>rhoncus</a:t>
            </a:r>
            <a:r>
              <a:rPr lang="en-US" dirty="0"/>
              <a:t> </a:t>
            </a:r>
            <a:r>
              <a:rPr lang="en-US" dirty="0" err="1"/>
              <a:t>aliquet</a:t>
            </a:r>
            <a:r>
              <a:rPr lang="en-US" dirty="0"/>
              <a:t>. Ut </a:t>
            </a:r>
            <a:r>
              <a:rPr lang="en-US" dirty="0" err="1"/>
              <a:t>risus</a:t>
            </a:r>
            <a:r>
              <a:rPr lang="en-US" dirty="0"/>
              <a:t> </a:t>
            </a:r>
            <a:r>
              <a:rPr lang="en-US" dirty="0" err="1"/>
              <a:t>enim</a:t>
            </a:r>
            <a:r>
              <a:rPr lang="en-US" dirty="0"/>
              <a:t>, </a:t>
            </a:r>
            <a:r>
              <a:rPr lang="en-US" dirty="0" err="1"/>
              <a:t>ultricies</a:t>
            </a:r>
            <a:r>
              <a:rPr lang="en-US" dirty="0"/>
              <a:t> </a:t>
            </a:r>
            <a:r>
              <a:rPr lang="en-US" dirty="0" err="1"/>
              <a:t>ut</a:t>
            </a:r>
            <a:r>
              <a:rPr lang="en-US" dirty="0"/>
              <a:t> </a:t>
            </a:r>
            <a:r>
              <a:rPr lang="en-US" dirty="0" err="1"/>
              <a:t>interdum</a:t>
            </a:r>
            <a:r>
              <a:rPr lang="en-US" dirty="0"/>
              <a:t> </a:t>
            </a:r>
            <a:r>
              <a:rPr lang="en-US" dirty="0" err="1"/>
              <a:t>eget</a:t>
            </a:r>
            <a:r>
              <a:rPr lang="en-US" dirty="0"/>
              <a:t>, </a:t>
            </a:r>
            <a:r>
              <a:rPr lang="en-US" dirty="0" err="1"/>
              <a:t>ultrices</a:t>
            </a:r>
            <a:r>
              <a:rPr lang="en-US" dirty="0"/>
              <a:t> </a:t>
            </a:r>
            <a:r>
              <a:rPr lang="en-US" dirty="0" err="1"/>
              <a:t>quis</a:t>
            </a:r>
            <a:r>
              <a:rPr lang="en-US" dirty="0"/>
              <a:t>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consequat</a:t>
            </a:r>
            <a:r>
              <a:rPr lang="en-US" dirty="0"/>
              <a:t> magna dui, </a:t>
            </a:r>
            <a:r>
              <a:rPr lang="en-US" dirty="0" err="1"/>
              <a:t>laoreet</a:t>
            </a:r>
            <a:r>
              <a:rPr lang="en-US" dirty="0"/>
              <a:t> </a:t>
            </a:r>
            <a:r>
              <a:rPr lang="en-US" dirty="0" err="1"/>
              <a:t>bibendum</a:t>
            </a:r>
            <a:r>
              <a:rPr lang="en-US" dirty="0"/>
              <a:t> </a:t>
            </a:r>
            <a:r>
              <a:rPr lang="en-US" dirty="0" err="1"/>
              <a:t>augue</a:t>
            </a:r>
            <a:r>
              <a:rPr lang="en-US" dirty="0"/>
              <a:t> tempus </a:t>
            </a:r>
            <a:r>
              <a:rPr lang="en-US" dirty="0" err="1"/>
              <a:t>eget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r>
              <a:rPr lang="en-US" dirty="0" err="1"/>
              <a:t>Pellentesque</a:t>
            </a:r>
            <a:r>
              <a:rPr lang="en-US" dirty="0"/>
              <a:t> </a:t>
            </a:r>
            <a:r>
              <a:rPr lang="en-US" dirty="0" err="1"/>
              <a:t>mattis</a:t>
            </a:r>
            <a:r>
              <a:rPr lang="en-US" dirty="0"/>
              <a:t> </a:t>
            </a:r>
            <a:r>
              <a:rPr lang="en-US" dirty="0" err="1"/>
              <a:t>efficitur</a:t>
            </a:r>
            <a:r>
              <a:rPr lang="en-US" dirty="0"/>
              <a:t> </a:t>
            </a:r>
            <a:r>
              <a:rPr lang="en-US" dirty="0" err="1"/>
              <a:t>tortor</a:t>
            </a:r>
            <a:r>
              <a:rPr lang="en-US" dirty="0"/>
              <a:t> sit </a:t>
            </a:r>
            <a:r>
              <a:rPr lang="en-US" dirty="0" err="1"/>
              <a:t>amet</a:t>
            </a:r>
            <a:r>
              <a:rPr lang="en-US" dirty="0"/>
              <a:t> </a:t>
            </a:r>
            <a:r>
              <a:rPr lang="en-US" dirty="0" err="1"/>
              <a:t>rutrum</a:t>
            </a:r>
            <a:r>
              <a:rPr lang="en-US" dirty="0"/>
              <a:t>.</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Tree>
    <p:extLst>
      <p:ext uri="{BB962C8B-B14F-4D97-AF65-F5344CB8AC3E}">
        <p14:creationId xmlns:p14="http://schemas.microsoft.com/office/powerpoint/2010/main" val="233397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Two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F1788E3-B745-D242-906C-F3DC2D334CCA}"/>
              </a:ext>
            </a:extLst>
          </p:cNvPr>
          <p:cNvSpPr>
            <a:spLocks noGrp="1"/>
          </p:cNvSpPr>
          <p:nvPr>
            <p:ph type="title"/>
          </p:nvPr>
        </p:nvSpPr>
        <p:spPr>
          <a:xfrm>
            <a:off x="193492" y="292202"/>
            <a:ext cx="7686166" cy="304356"/>
          </a:xfrm>
          <a:prstGeom prst="rect">
            <a:avLst/>
          </a:prstGeom>
        </p:spPr>
        <p:txBody>
          <a:bodyPr vert="horz" lIns="0" tIns="0" rIns="0" bIns="0" rtlCol="0" anchor="t" anchorCtr="0">
            <a:noAutofit/>
          </a:bodyPr>
          <a:lstStyle>
            <a:lvl1pPr>
              <a:defRPr sz="1800" b="0" i="0">
                <a:solidFill>
                  <a:schemeClr val="accent1"/>
                </a:solidFill>
                <a:latin typeface="Verdana" panose="020B0604030504040204" pitchFamily="34" charset="0"/>
                <a:ea typeface="Verdana" panose="020B0604030504040204" pitchFamily="34" charset="0"/>
              </a:defRPr>
            </a:lvl1pPr>
          </a:lstStyle>
          <a:p>
            <a:r>
              <a:rPr lang="en-US" smtClean="0"/>
              <a:t>Click to edit Master title style</a:t>
            </a:r>
            <a:endParaRPr lang="en-US" dirty="0"/>
          </a:p>
        </p:txBody>
      </p:sp>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hasCustomPrompt="1"/>
          </p:nvPr>
        </p:nvSpPr>
        <p:spPr>
          <a:xfrm>
            <a:off x="741193" y="959370"/>
            <a:ext cx="7938112" cy="3552669"/>
          </a:xfrm>
          <a:prstGeom prst="rect">
            <a:avLst/>
          </a:prstGeom>
        </p:spPr>
        <p:txBody>
          <a:bodyPr numCol="2" spcCol="457200"/>
          <a:lstStyle>
            <a:lvl1pPr marL="0" indent="0">
              <a:lnSpc>
                <a:spcPct val="150000"/>
              </a:lnSpc>
              <a:buFont typeface="Arial" panose="020B0604020202020204" pitchFamily="34" charset="0"/>
              <a:buNone/>
              <a:defRPr sz="1400" b="0" i="0">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 </a:t>
            </a:r>
            <a:r>
              <a:rPr lang="en-US" dirty="0" err="1"/>
              <a:t>sodales</a:t>
            </a:r>
            <a:r>
              <a:rPr lang="en-US" dirty="0"/>
              <a:t> </a:t>
            </a:r>
            <a:r>
              <a:rPr lang="en-US" dirty="0" err="1"/>
              <a:t>augue</a:t>
            </a:r>
            <a:r>
              <a:rPr lang="en-US" dirty="0"/>
              <a:t>. </a:t>
            </a:r>
            <a:r>
              <a:rPr lang="en-US" dirty="0" err="1"/>
              <a:t>Suspendisse</a:t>
            </a:r>
            <a:r>
              <a:rPr lang="en-US" dirty="0"/>
              <a:t> gravida ac </a:t>
            </a:r>
            <a:r>
              <a:rPr lang="en-US" dirty="0" err="1"/>
              <a:t>leo</a:t>
            </a:r>
            <a:r>
              <a:rPr lang="en-US" dirty="0"/>
              <a:t> </a:t>
            </a:r>
            <a:r>
              <a:rPr lang="en-US" dirty="0" err="1"/>
              <a:t>eu</a:t>
            </a:r>
            <a:r>
              <a:rPr lang="en-US" dirty="0"/>
              <a:t> </a:t>
            </a:r>
            <a:r>
              <a:rPr lang="en-US" dirty="0" err="1"/>
              <a:t>ullamcorper</a:t>
            </a:r>
            <a:r>
              <a:rPr lang="en-US" dirty="0"/>
              <a:t>. Proin </a:t>
            </a:r>
            <a:r>
              <a:rPr lang="en-US" dirty="0" err="1"/>
              <a:t>sagittis</a:t>
            </a:r>
            <a:r>
              <a:rPr lang="en-US" dirty="0"/>
              <a:t> </a:t>
            </a:r>
            <a:r>
              <a:rPr lang="en-US" dirty="0" err="1"/>
              <a:t>massa</a:t>
            </a:r>
            <a:r>
              <a:rPr lang="en-US" dirty="0"/>
              <a:t> sed </a:t>
            </a:r>
            <a:r>
              <a:rPr lang="en-US" dirty="0" err="1"/>
              <a:t>felis</a:t>
            </a:r>
            <a:r>
              <a:rPr lang="en-US" dirty="0"/>
              <a:t> </a:t>
            </a:r>
            <a:r>
              <a:rPr lang="en-US" dirty="0" err="1"/>
              <a:t>bibendum</a:t>
            </a:r>
            <a:r>
              <a:rPr lang="en-US" dirty="0"/>
              <a:t>, </a:t>
            </a:r>
            <a:r>
              <a:rPr lang="en-US" dirty="0" err="1"/>
              <a:t>dapibus</a:t>
            </a:r>
            <a:r>
              <a:rPr lang="en-US" dirty="0"/>
              <a:t> maximus mi </a:t>
            </a:r>
            <a:r>
              <a:rPr lang="en-US" dirty="0" err="1"/>
              <a:t>sodales</a:t>
            </a:r>
            <a:r>
              <a:rPr lang="en-US" dirty="0"/>
              <a:t>. </a:t>
            </a:r>
          </a:p>
          <a:p>
            <a:pPr lvl="0"/>
            <a:r>
              <a:rPr lang="en-US" dirty="0"/>
              <a:t>Nam non maximus eros. In </a:t>
            </a:r>
            <a:r>
              <a:rPr lang="en-US" dirty="0" err="1"/>
              <a:t>faucibus</a:t>
            </a:r>
            <a:r>
              <a:rPr lang="en-US" dirty="0"/>
              <a:t> </a:t>
            </a:r>
            <a:r>
              <a:rPr lang="en-US" dirty="0" err="1"/>
              <a:t>purus</a:t>
            </a:r>
            <a:r>
              <a:rPr lang="en-US" dirty="0"/>
              <a:t> </a:t>
            </a:r>
            <a:r>
              <a:rPr lang="en-US" dirty="0" err="1"/>
              <a:t>eu</a:t>
            </a:r>
            <a:r>
              <a:rPr lang="en-US" dirty="0"/>
              <a:t> mi </a:t>
            </a:r>
            <a:r>
              <a:rPr lang="en-US" dirty="0" err="1"/>
              <a:t>rhoncus</a:t>
            </a:r>
            <a:r>
              <a:rPr lang="en-US" dirty="0"/>
              <a:t> </a:t>
            </a:r>
            <a:r>
              <a:rPr lang="en-US" dirty="0" err="1"/>
              <a:t>aliquet</a:t>
            </a:r>
            <a:r>
              <a:rPr lang="en-US" dirty="0"/>
              <a:t>. Ut </a:t>
            </a:r>
            <a:r>
              <a:rPr lang="en-US" dirty="0" err="1"/>
              <a:t>risus</a:t>
            </a:r>
            <a:r>
              <a:rPr lang="en-US" dirty="0"/>
              <a:t> </a:t>
            </a:r>
            <a:r>
              <a:rPr lang="en-US" dirty="0" err="1"/>
              <a:t>enim</a:t>
            </a:r>
            <a:r>
              <a:rPr lang="en-US" dirty="0"/>
              <a:t>, </a:t>
            </a:r>
            <a:r>
              <a:rPr lang="en-US" dirty="0" err="1"/>
              <a:t>ultricies</a:t>
            </a:r>
            <a:r>
              <a:rPr lang="en-US" dirty="0"/>
              <a:t> </a:t>
            </a:r>
            <a:r>
              <a:rPr lang="en-US" dirty="0" err="1"/>
              <a:t>ut</a:t>
            </a:r>
            <a:r>
              <a:rPr lang="en-US" dirty="0"/>
              <a:t> </a:t>
            </a:r>
            <a:r>
              <a:rPr lang="en-US" dirty="0" err="1"/>
              <a:t>interdum</a:t>
            </a:r>
            <a:r>
              <a:rPr lang="en-US" dirty="0"/>
              <a:t> </a:t>
            </a:r>
            <a:r>
              <a:rPr lang="en-US" dirty="0" err="1"/>
              <a:t>eget</a:t>
            </a:r>
            <a:r>
              <a:rPr lang="en-US" dirty="0"/>
              <a:t>, </a:t>
            </a:r>
            <a:r>
              <a:rPr lang="en-US" dirty="0" err="1"/>
              <a:t>ultrices</a:t>
            </a:r>
            <a:r>
              <a:rPr lang="en-US" dirty="0"/>
              <a:t> </a:t>
            </a:r>
            <a:r>
              <a:rPr lang="en-US" dirty="0" err="1"/>
              <a:t>quis</a:t>
            </a:r>
            <a:r>
              <a:rPr lang="en-US" dirty="0"/>
              <a:t>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consequat</a:t>
            </a:r>
            <a:r>
              <a:rPr lang="en-US" dirty="0"/>
              <a:t> magna dui, </a:t>
            </a:r>
            <a:r>
              <a:rPr lang="en-US" dirty="0" err="1"/>
              <a:t>laoreet</a:t>
            </a:r>
            <a:r>
              <a:rPr lang="en-US" dirty="0"/>
              <a:t> </a:t>
            </a:r>
            <a:r>
              <a:rPr lang="en-US" dirty="0" err="1"/>
              <a:t>bibendum</a:t>
            </a:r>
            <a:r>
              <a:rPr lang="en-US" dirty="0"/>
              <a:t> </a:t>
            </a:r>
            <a:r>
              <a:rPr lang="en-US" dirty="0" err="1"/>
              <a:t>augue</a:t>
            </a:r>
            <a:r>
              <a:rPr lang="en-US" dirty="0"/>
              <a:t> tempus </a:t>
            </a:r>
            <a:r>
              <a:rPr lang="en-US" dirty="0" err="1"/>
              <a:t>eget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r>
              <a:rPr lang="en-US" dirty="0" err="1"/>
              <a:t>Pellentesque</a:t>
            </a:r>
            <a:r>
              <a:rPr lang="en-US" dirty="0"/>
              <a:t> </a:t>
            </a:r>
            <a:r>
              <a:rPr lang="en-US" dirty="0" err="1"/>
              <a:t>mattis</a:t>
            </a:r>
            <a:r>
              <a:rPr lang="en-US" dirty="0"/>
              <a:t> </a:t>
            </a:r>
            <a:r>
              <a:rPr lang="en-US" dirty="0" err="1"/>
              <a:t>efficitur</a:t>
            </a:r>
            <a:r>
              <a:rPr lang="en-US" dirty="0"/>
              <a:t> </a:t>
            </a:r>
            <a:r>
              <a:rPr lang="en-US" dirty="0" err="1"/>
              <a:t>tortor</a:t>
            </a:r>
            <a:r>
              <a:rPr lang="en-US" dirty="0"/>
              <a:t> sit </a:t>
            </a:r>
            <a:r>
              <a:rPr lang="en-US" dirty="0" err="1"/>
              <a:t>amet</a:t>
            </a:r>
            <a:r>
              <a:rPr lang="en-US" dirty="0"/>
              <a:t> </a:t>
            </a:r>
            <a:r>
              <a:rPr lang="en-US" dirty="0" err="1"/>
              <a:t>rutrum</a:t>
            </a:r>
            <a:r>
              <a:rPr lang="en-US" dirty="0"/>
              <a:t>.</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Tree>
    <p:extLst>
      <p:ext uri="{BB962C8B-B14F-4D97-AF65-F5344CB8AC3E}">
        <p14:creationId xmlns:p14="http://schemas.microsoft.com/office/powerpoint/2010/main" val="118976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Slide">
    <p:bg>
      <p:bgPr>
        <a:solidFill>
          <a:schemeClr val="bg1"/>
        </a:solidFill>
        <a:effectLst/>
      </p:bgPr>
    </p:bg>
    <p:spTree>
      <p:nvGrpSpPr>
        <p:cNvPr id="1" name=""/>
        <p:cNvGrpSpPr/>
        <p:nvPr/>
      </p:nvGrpSpPr>
      <p:grpSpPr>
        <a:xfrm>
          <a:off x="0" y="0"/>
          <a:ext cx="0" cy="0"/>
          <a:chOff x="0" y="0"/>
          <a:chExt cx="0" cy="0"/>
        </a:xfrm>
      </p:grpSpPr>
      <p:sp>
        <p:nvSpPr>
          <p:cNvPr id="11" name="Picture Placeholder 17">
            <a:extLst>
              <a:ext uri="{FF2B5EF4-FFF2-40B4-BE49-F238E27FC236}">
                <a16:creationId xmlns:a16="http://schemas.microsoft.com/office/drawing/2014/main" id="{AB02BAC1-8C5C-9543-AE41-2806DBF3A00B}"/>
              </a:ext>
            </a:extLst>
          </p:cNvPr>
          <p:cNvSpPr>
            <a:spLocks noGrp="1"/>
          </p:cNvSpPr>
          <p:nvPr>
            <p:ph type="pic" sz="quarter" idx="10"/>
          </p:nvPr>
        </p:nvSpPr>
        <p:spPr>
          <a:xfrm>
            <a:off x="4510088" y="0"/>
            <a:ext cx="4633912" cy="5143500"/>
          </a:xfrm>
          <a:prstGeom prst="rect">
            <a:avLst/>
          </a:prstGeom>
        </p:spPr>
        <p:txBody>
          <a:bodyPr/>
          <a:lstStyle/>
          <a:p>
            <a:r>
              <a:rPr lang="en-US" smtClean="0"/>
              <a:t>Click icon to add picture</a:t>
            </a:r>
            <a:endParaRPr lang="en-US" dirty="0"/>
          </a:p>
        </p:txBody>
      </p:sp>
      <p:sp>
        <p:nvSpPr>
          <p:cNvPr id="2" name="Rectangle 1"/>
          <p:cNvSpPr/>
          <p:nvPr userDrawn="1"/>
        </p:nvSpPr>
        <p:spPr>
          <a:xfrm>
            <a:off x="0" y="0"/>
            <a:ext cx="4513006" cy="51435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err="1">
              <a:latin typeface="Century Gothic" pitchFamily="34" charset="0"/>
            </a:endParaRPr>
          </a:p>
        </p:txBody>
      </p:sp>
      <p:sp>
        <p:nvSpPr>
          <p:cNvPr id="7" name="Title Placeholder 1">
            <a:extLst>
              <a:ext uri="{FF2B5EF4-FFF2-40B4-BE49-F238E27FC236}">
                <a16:creationId xmlns:a16="http://schemas.microsoft.com/office/drawing/2014/main" id="{74427879-80AB-DE44-831D-29B78675049C}"/>
              </a:ext>
            </a:extLst>
          </p:cNvPr>
          <p:cNvSpPr>
            <a:spLocks noGrp="1"/>
          </p:cNvSpPr>
          <p:nvPr>
            <p:ph type="title"/>
          </p:nvPr>
        </p:nvSpPr>
        <p:spPr>
          <a:xfrm>
            <a:off x="193492" y="292202"/>
            <a:ext cx="3961948" cy="304356"/>
          </a:xfrm>
          <a:prstGeom prst="rect">
            <a:avLst/>
          </a:prstGeom>
        </p:spPr>
        <p:txBody>
          <a:bodyPr vert="horz" lIns="0" tIns="0" rIns="0" bIns="0" rtlCol="0" anchor="t" anchorCtr="0">
            <a:noAutofit/>
          </a:bodyPr>
          <a:lstStyle>
            <a:lvl1pPr>
              <a:defRPr sz="1800" b="0" i="0">
                <a:solidFill>
                  <a:schemeClr val="bg1"/>
                </a:solidFill>
                <a:latin typeface="Verdana" panose="020B0604030504040204" pitchFamily="34" charset="0"/>
                <a:ea typeface="Verdana" panose="020B0604030504040204" pitchFamily="34" charset="0"/>
              </a:defRPr>
            </a:lvl1pPr>
          </a:lstStyle>
          <a:p>
            <a:r>
              <a:rPr lang="en-US" smtClean="0"/>
              <a:t>Click to edit Master title style</a:t>
            </a:r>
            <a:endParaRPr lang="en-US" dirty="0"/>
          </a:p>
        </p:txBody>
      </p:sp>
      <p:sp>
        <p:nvSpPr>
          <p:cNvPr id="8" name="Text Placeholder 4">
            <a:extLst>
              <a:ext uri="{FF2B5EF4-FFF2-40B4-BE49-F238E27FC236}">
                <a16:creationId xmlns:a16="http://schemas.microsoft.com/office/drawing/2014/main" id="{414ACF78-AE92-B344-8368-1CC56F831512}"/>
              </a:ext>
            </a:extLst>
          </p:cNvPr>
          <p:cNvSpPr>
            <a:spLocks noGrp="1"/>
          </p:cNvSpPr>
          <p:nvPr>
            <p:ph type="body" sz="quarter" idx="11" hasCustomPrompt="1"/>
          </p:nvPr>
        </p:nvSpPr>
        <p:spPr>
          <a:xfrm>
            <a:off x="741193" y="959370"/>
            <a:ext cx="3351122" cy="3552669"/>
          </a:xfrm>
          <a:prstGeom prst="rect">
            <a:avLst/>
          </a:prstGeom>
        </p:spPr>
        <p:txBody>
          <a:bodyPr/>
          <a:lstStyle>
            <a:lvl1pPr marL="0" indent="0">
              <a:lnSpc>
                <a:spcPct val="150000"/>
              </a:lnSpc>
              <a:buFont typeface="Arial" panose="020B0604020202020204" pitchFamily="34" charset="0"/>
              <a:buNone/>
              <a:defRPr sz="1400" b="0" i="0">
                <a:solidFill>
                  <a:schemeClr val="bg1"/>
                </a:solidFill>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t>
            </a:r>
            <a:r>
              <a:rPr lang="en-US" dirty="0" err="1"/>
              <a:t>adolor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p>
        </p:txBody>
      </p:sp>
      <p:pic>
        <p:nvPicPr>
          <p:cNvPr id="12" name="Picture 11">
            <a:extLst>
              <a:ext uri="{FF2B5EF4-FFF2-40B4-BE49-F238E27FC236}">
                <a16:creationId xmlns:a16="http://schemas.microsoft.com/office/drawing/2014/main" id="{53E41907-84A0-1441-87F6-6874BAE203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95917" y="4676931"/>
            <a:ext cx="2262683" cy="174052"/>
          </a:xfrm>
          <a:prstGeom prst="rect">
            <a:avLst/>
          </a:prstGeom>
        </p:spPr>
      </p:pic>
    </p:spTree>
    <p:extLst>
      <p:ext uri="{BB962C8B-B14F-4D97-AF65-F5344CB8AC3E}">
        <p14:creationId xmlns:p14="http://schemas.microsoft.com/office/powerpoint/2010/main" val="56620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168835" y="723792"/>
            <a:ext cx="8367059" cy="234770"/>
          </a:xfrm>
          <a:prstGeom prst="rect">
            <a:avLst/>
          </a:prstGeom>
          <a:noFill/>
          <a:ln w="0" cmpd="sng">
            <a:noFill/>
            <a:prstDash val="solid"/>
          </a:ln>
        </p:spPr>
        <p:txBody>
          <a:bodyPr vert="horz" lIns="0" tIns="0" rIns="0" bIns="0" anchor="t"/>
          <a:lstStyle>
            <a:lvl1pPr marL="0" marR="0" indent="0" algn="ctr">
              <a:lnSpc>
                <a:spcPts val="1176"/>
              </a:lnSpc>
              <a:spcAft>
                <a:spcPts val="690"/>
              </a:spcAft>
              <a:defRPr/>
            </a:lvl1pPr>
          </a:lstStyle>
          <a:p>
            <a:pPr marL="0" marR="0" indent="0" algn="ctr">
              <a:lnSpc>
                <a:spcPts val="2300"/>
              </a:lnSpc>
              <a:spcAft>
                <a:spcPts val="1350"/>
              </a:spcAft>
            </a:pPr>
            <a:r>
              <a:rPr lang="en-US" sz="997" b="1" spc="-8">
                <a:solidFill>
                  <a:srgbClr val="000000"/>
                </a:solidFill>
                <a:latin typeface="Arial" panose="02020603050405020304" pitchFamily="2"/>
              </a:rPr>
              <a:t>Title IX Investigation Process </a:t>
            </a:r>
          </a:p>
        </p:txBody>
      </p:sp>
      <p:sp>
        <p:nvSpPr>
          <p:cNvPr id="8" name="Text Placeholder 7"/>
          <p:cNvSpPr>
            <a:spLocks noGrp="1"/>
          </p:cNvSpPr>
          <p:nvPr>
            <p:ph type="body" idx="10"/>
          </p:nvPr>
        </p:nvSpPr>
        <p:spPr>
          <a:xfrm>
            <a:off x="792630" y="2752617"/>
            <a:ext cx="7318935" cy="347446"/>
          </a:xfrm>
          <a:prstGeom prst="rect">
            <a:avLst/>
          </a:prstGeom>
          <a:noFill/>
          <a:ln w="8890" cmpd="sng">
            <a:solidFill>
              <a:srgbClr val="000000"/>
            </a:solidFill>
            <a:prstDash val="solid"/>
          </a:ln>
        </p:spPr>
        <p:txBody>
          <a:bodyPr vert="horz" lIns="0" tIns="36195" rIns="0" bIns="0" anchor="t"/>
          <a:lstStyle>
            <a:lvl1pPr marL="0" marR="0" indent="0" algn="ctr">
              <a:lnSpc>
                <a:spcPts val="665"/>
              </a:lnSpc>
              <a:spcAft>
                <a:spcPts val="453"/>
              </a:spcAft>
              <a:defRPr/>
            </a:lvl1pPr>
          </a:lstStyle>
          <a:p>
            <a:pPr marL="0" marR="0" indent="0" algn="ctr">
              <a:lnSpc>
                <a:spcPts val="1300"/>
              </a:lnSpc>
              <a:spcAft>
                <a:spcPts val="885"/>
              </a:spcAft>
            </a:pPr>
            <a:r>
              <a:rPr lang="en-US" sz="588" spc="-10">
                <a:solidFill>
                  <a:srgbClr val="000000"/>
                </a:solidFill>
                <a:latin typeface="Calibri" panose="02020603050405020304" pitchFamily="2"/>
              </a:rPr>
              <a:t>Title IX Office meets independently with complaint party, responding party, and witnesses to review their </a:t>
            </a:r>
            <a:r>
              <a:t/>
            </a:r>
            <a:br/>
            <a:r>
              <a:rPr lang="en-US" sz="588" spc="-10">
                <a:solidFill>
                  <a:srgbClr val="000000"/>
                </a:solidFill>
                <a:latin typeface="Calibri" panose="02020603050405020304" pitchFamily="2"/>
              </a:rPr>
              <a:t>rights, discuss investigation process, conduct interviews, and collect evidence. Investigators prepare </a:t>
            </a:r>
            <a:r>
              <a:t/>
            </a:r>
            <a:br/>
            <a:r>
              <a:rPr lang="en-US" sz="588" spc="-10">
                <a:solidFill>
                  <a:srgbClr val="000000"/>
                </a:solidFill>
                <a:latin typeface="Calibri" panose="02020603050405020304" pitchFamily="2"/>
              </a:rPr>
              <a:t>written statements that participants may review/correct prior to finalization. </a:t>
            </a:r>
          </a:p>
        </p:txBody>
      </p:sp>
      <p:sp>
        <p:nvSpPr>
          <p:cNvPr id="11" name="Text Placeholder 10"/>
          <p:cNvSpPr>
            <a:spLocks noGrp="1"/>
          </p:cNvSpPr>
          <p:nvPr>
            <p:ph type="body" idx="10"/>
          </p:nvPr>
        </p:nvSpPr>
        <p:spPr>
          <a:xfrm>
            <a:off x="1828800" y="3230923"/>
            <a:ext cx="5834529" cy="227626"/>
          </a:xfrm>
          <a:prstGeom prst="rect">
            <a:avLst/>
          </a:prstGeom>
          <a:noFill/>
          <a:ln w="8890" cmpd="sng">
            <a:solidFill>
              <a:srgbClr val="000000"/>
            </a:solidFill>
            <a:prstDash val="solid"/>
          </a:ln>
        </p:spPr>
        <p:txBody>
          <a:bodyPr vert="horz" lIns="0" tIns="33655" rIns="0" bIns="0" anchor="t"/>
          <a:lstStyle>
            <a:lvl1pPr marL="0" marR="0" indent="0" algn="ctr">
              <a:lnSpc>
                <a:spcPts val="665"/>
              </a:lnSpc>
              <a:spcAft>
                <a:spcPts val="184"/>
              </a:spcAft>
              <a:defRPr/>
            </a:lvl1pPr>
          </a:lstStyle>
          <a:p>
            <a:pPr marL="0" marR="0" indent="0" algn="ctr">
              <a:lnSpc>
                <a:spcPts val="1300"/>
              </a:lnSpc>
              <a:spcAft>
                <a:spcPts val="360"/>
              </a:spcAft>
            </a:pPr>
            <a:r>
              <a:rPr lang="en-US" sz="588" spc="-10">
                <a:solidFill>
                  <a:srgbClr val="000000"/>
                </a:solidFill>
                <a:latin typeface="Calibri" panose="02020603050405020304" pitchFamily="2"/>
              </a:rPr>
              <a:t>Investigators provide parties electronic access to all evidence collected that relates </a:t>
            </a:r>
            <a:r>
              <a:t/>
            </a:r>
            <a:br/>
            <a:r>
              <a:rPr lang="en-US" sz="588" spc="-10">
                <a:solidFill>
                  <a:srgbClr val="000000"/>
                </a:solidFill>
                <a:latin typeface="Calibri" panose="02020603050405020304" pitchFamily="2"/>
              </a:rPr>
              <a:t>to Formal Complaint. Parties have 10 days to review and respond to evidence. </a:t>
            </a:r>
          </a:p>
        </p:txBody>
      </p:sp>
      <p:sp>
        <p:nvSpPr>
          <p:cNvPr id="14" name="Text Placeholder 13"/>
          <p:cNvSpPr>
            <a:spLocks noGrp="1"/>
          </p:cNvSpPr>
          <p:nvPr>
            <p:ph type="body" idx="10"/>
          </p:nvPr>
        </p:nvSpPr>
        <p:spPr>
          <a:xfrm>
            <a:off x="1004047" y="3592657"/>
            <a:ext cx="6436659" cy="403622"/>
          </a:xfrm>
          <a:prstGeom prst="rect">
            <a:avLst/>
          </a:prstGeom>
          <a:noFill/>
          <a:ln w="8890" cmpd="sng">
            <a:solidFill>
              <a:srgbClr val="000000"/>
            </a:solidFill>
            <a:prstDash val="solid"/>
          </a:ln>
        </p:spPr>
        <p:txBody>
          <a:bodyPr vert="horz" lIns="0" tIns="38100" rIns="0" bIns="0" anchor="t"/>
          <a:lstStyle>
            <a:lvl1pPr marL="0" marR="0" indent="0" algn="ctr">
              <a:lnSpc>
                <a:spcPts val="665"/>
              </a:lnSpc>
              <a:spcAft>
                <a:spcPts val="197"/>
              </a:spcAft>
              <a:defRPr/>
            </a:lvl1pPr>
          </a:lstStyle>
          <a:p>
            <a:pPr marL="0" marR="0" indent="0" algn="ctr">
              <a:lnSpc>
                <a:spcPts val="1300"/>
              </a:lnSpc>
              <a:spcAft>
                <a:spcPts val="385"/>
              </a:spcAft>
            </a:pPr>
            <a:r>
              <a:rPr lang="en-US" sz="588" spc="-10">
                <a:solidFill>
                  <a:srgbClr val="000000"/>
                </a:solidFill>
                <a:latin typeface="Calibri" panose="02020603050405020304" pitchFamily="2"/>
              </a:rPr>
              <a:t>Investigators prepare draft investigation report &amp; send to parties. Draft report includes case </a:t>
            </a:r>
            <a:r>
              <a:t/>
            </a:r>
            <a:br/>
            <a:r>
              <a:rPr lang="en-US" sz="588" spc="-10">
                <a:solidFill>
                  <a:srgbClr val="000000"/>
                </a:solidFill>
                <a:latin typeface="Calibri" panose="02020603050405020304" pitchFamily="2"/>
              </a:rPr>
              <a:t>timeline, written statements, and summary of evidence related to Formal Complaint. Parties </a:t>
            </a:r>
            <a:r>
              <a:t/>
            </a:r>
            <a:br/>
            <a:r>
              <a:rPr lang="en-US" sz="588" spc="-10">
                <a:solidFill>
                  <a:srgbClr val="000000"/>
                </a:solidFill>
                <a:latin typeface="Calibri" panose="02020603050405020304" pitchFamily="2"/>
              </a:rPr>
              <a:t>have 10 days to review and respond to draft report. Investigators then finalize report, </a:t>
            </a:r>
            <a:r>
              <a:t/>
            </a:r>
            <a:br/>
            <a:r>
              <a:rPr lang="en-US" sz="588" spc="-10">
                <a:solidFill>
                  <a:srgbClr val="000000"/>
                </a:solidFill>
                <a:latin typeface="Calibri" panose="02020603050405020304" pitchFamily="2"/>
              </a:rPr>
              <a:t>including other party’s response, and send to both parties and decisionmaker(s). </a:t>
            </a:r>
          </a:p>
        </p:txBody>
      </p:sp>
      <p:sp>
        <p:nvSpPr>
          <p:cNvPr id="19" name="Text Placeholder 18"/>
          <p:cNvSpPr>
            <a:spLocks noGrp="1"/>
          </p:cNvSpPr>
          <p:nvPr>
            <p:ph type="body" idx="10"/>
          </p:nvPr>
        </p:nvSpPr>
        <p:spPr>
          <a:xfrm>
            <a:off x="168835" y="1653778"/>
            <a:ext cx="3570941" cy="355239"/>
          </a:xfrm>
          <a:prstGeom prst="rect">
            <a:avLst/>
          </a:prstGeom>
          <a:noFill/>
          <a:ln w="8890" cmpd="sng">
            <a:solidFill>
              <a:srgbClr val="000000"/>
            </a:solidFill>
            <a:prstDash val="solid"/>
          </a:ln>
        </p:spPr>
        <p:txBody>
          <a:bodyPr vert="horz" lIns="0" tIns="36195" rIns="0" bIns="0" anchor="t"/>
          <a:lstStyle>
            <a:lvl1pPr marL="70144" marR="70144" indent="0" algn="just">
              <a:lnSpc>
                <a:spcPts val="665"/>
              </a:lnSpc>
              <a:spcAft>
                <a:spcPts val="491"/>
              </a:spcAft>
              <a:defRPr/>
            </a:lvl1pPr>
          </a:lstStyle>
          <a:p>
            <a:pPr marL="137160" marR="137160" indent="0" algn="just">
              <a:lnSpc>
                <a:spcPts val="1300"/>
              </a:lnSpc>
              <a:spcAft>
                <a:spcPts val="960"/>
              </a:spcAft>
            </a:pPr>
            <a:r>
              <a:rPr lang="en-US" sz="588" spc="-15">
                <a:solidFill>
                  <a:srgbClr val="000000"/>
                </a:solidFill>
                <a:latin typeface="Calibri" panose="02020603050405020304" pitchFamily="2"/>
              </a:rPr>
              <a:t>Title IX Office works with other units to provide supportive measures such as No Contact Orders; academic, living, or work accommodations; etc. </a:t>
            </a:r>
          </a:p>
        </p:txBody>
      </p:sp>
      <p:sp>
        <p:nvSpPr>
          <p:cNvPr id="20" name="Text Placeholder 19"/>
          <p:cNvSpPr>
            <a:spLocks noGrp="1"/>
          </p:cNvSpPr>
          <p:nvPr>
            <p:ph type="body" idx="10"/>
          </p:nvPr>
        </p:nvSpPr>
        <p:spPr>
          <a:xfrm>
            <a:off x="4428565" y="1666117"/>
            <a:ext cx="4034118" cy="335107"/>
          </a:xfrm>
          <a:prstGeom prst="rect">
            <a:avLst/>
          </a:prstGeom>
          <a:noFill/>
          <a:ln w="8890" cmpd="sng">
            <a:solidFill>
              <a:srgbClr val="000000"/>
            </a:solidFill>
            <a:prstDash val="solid"/>
          </a:ln>
        </p:spPr>
        <p:txBody>
          <a:bodyPr vert="horz" lIns="0" tIns="38735" rIns="0" bIns="0" anchor="t"/>
          <a:lstStyle>
            <a:lvl1pPr marL="0" marR="0" indent="0" algn="ctr">
              <a:lnSpc>
                <a:spcPts val="665"/>
              </a:lnSpc>
              <a:spcAft>
                <a:spcPts val="353"/>
              </a:spcAft>
              <a:defRPr/>
            </a:lvl1pPr>
          </a:lstStyle>
          <a:p>
            <a:pPr marL="0" marR="0" indent="0" algn="ctr">
              <a:lnSpc>
                <a:spcPts val="1300"/>
              </a:lnSpc>
              <a:spcAft>
                <a:spcPts val="690"/>
              </a:spcAft>
            </a:pPr>
            <a:r>
              <a:rPr lang="en-US" sz="588" spc="0">
                <a:solidFill>
                  <a:srgbClr val="000000"/>
                </a:solidFill>
                <a:latin typeface="Calibri" panose="02020603050405020304" pitchFamily="2"/>
              </a:rPr>
              <a:t>Title IX Office sends both parties Notice of Allegations. </a:t>
            </a:r>
            <a:r>
              <a:t/>
            </a:r>
            <a:br/>
            <a:r>
              <a:rPr lang="en-US" sz="588" spc="0">
                <a:solidFill>
                  <a:srgbClr val="000000"/>
                </a:solidFill>
                <a:latin typeface="Calibri" panose="02020603050405020304" pitchFamily="2"/>
              </a:rPr>
              <a:t>Title IX Coordinator determines whether all or part of </a:t>
            </a:r>
            <a:r>
              <a:t/>
            </a:r>
            <a:br/>
            <a:r>
              <a:rPr lang="en-US" sz="588" spc="0">
                <a:solidFill>
                  <a:srgbClr val="000000"/>
                </a:solidFill>
                <a:latin typeface="Calibri" panose="02020603050405020304" pitchFamily="2"/>
              </a:rPr>
              <a:t>the Formal Complaint must be dismissed. </a:t>
            </a:r>
          </a:p>
        </p:txBody>
      </p:sp>
      <p:sp>
        <p:nvSpPr>
          <p:cNvPr id="21" name="Text Placeholder 20"/>
          <p:cNvSpPr>
            <a:spLocks noGrp="1"/>
          </p:cNvSpPr>
          <p:nvPr>
            <p:ph type="body" idx="10"/>
          </p:nvPr>
        </p:nvSpPr>
        <p:spPr>
          <a:xfrm>
            <a:off x="2786529" y="1254702"/>
            <a:ext cx="3639671" cy="327314"/>
          </a:xfrm>
          <a:prstGeom prst="rect">
            <a:avLst/>
          </a:prstGeom>
          <a:noFill/>
          <a:ln w="8890" cmpd="sng">
            <a:solidFill>
              <a:srgbClr val="000000"/>
            </a:solidFill>
            <a:prstDash val="solid"/>
          </a:ln>
        </p:spPr>
        <p:txBody>
          <a:bodyPr vert="horz" lIns="0" tIns="39370" rIns="0" bIns="0" anchor="t"/>
          <a:lstStyle>
            <a:lvl1pPr marL="0" marR="0" indent="0" algn="ctr">
              <a:lnSpc>
                <a:spcPts val="665"/>
              </a:lnSpc>
              <a:spcAft>
                <a:spcPts val="291"/>
              </a:spcAft>
              <a:defRPr/>
            </a:lvl1pPr>
          </a:lstStyle>
          <a:p>
            <a:pPr marL="0" marR="0" indent="0" algn="ctr">
              <a:lnSpc>
                <a:spcPts val="1300"/>
              </a:lnSpc>
              <a:spcAft>
                <a:spcPts val="570"/>
              </a:spcAft>
            </a:pPr>
            <a:r>
              <a:rPr lang="en-US" sz="588" spc="0">
                <a:solidFill>
                  <a:srgbClr val="000000"/>
                </a:solidFill>
                <a:latin typeface="Calibri" panose="02020603050405020304" pitchFamily="2"/>
              </a:rPr>
              <a:t>Title IX Office contacts complaint party, provides </a:t>
            </a:r>
            <a:r>
              <a:t/>
            </a:r>
            <a:br/>
            <a:r>
              <a:rPr lang="en-US" sz="588" spc="0">
                <a:solidFill>
                  <a:srgbClr val="000000"/>
                </a:solidFill>
                <a:latin typeface="Calibri" panose="02020603050405020304" pitchFamily="2"/>
              </a:rPr>
              <a:t>information about resources, supportive measures </a:t>
            </a:r>
            <a:r>
              <a:t/>
            </a:r>
            <a:br/>
            <a:r>
              <a:rPr lang="en-US" sz="588" spc="0">
                <a:solidFill>
                  <a:srgbClr val="000000"/>
                </a:solidFill>
                <a:latin typeface="Calibri" panose="02020603050405020304" pitchFamily="2"/>
              </a:rPr>
              <a:t>and option to file a Formal Complaint </a:t>
            </a:r>
          </a:p>
        </p:txBody>
      </p:sp>
      <p:sp>
        <p:nvSpPr>
          <p:cNvPr id="22" name="Text Placeholder 21"/>
          <p:cNvSpPr>
            <a:spLocks noGrp="1"/>
          </p:cNvSpPr>
          <p:nvPr>
            <p:ph type="body" idx="10"/>
          </p:nvPr>
        </p:nvSpPr>
        <p:spPr>
          <a:xfrm>
            <a:off x="507254" y="2400949"/>
            <a:ext cx="333935" cy="85076"/>
          </a:xfrm>
          <a:prstGeom prst="rect">
            <a:avLst/>
          </a:prstGeom>
          <a:noFill/>
          <a:ln w="0" cmpd="sng">
            <a:noFill/>
            <a:prstDash val="solid"/>
          </a:ln>
        </p:spPr>
        <p:txBody>
          <a:bodyPr vert="horz" lIns="0" tIns="20955" rIns="0" bIns="0" anchor="t"/>
          <a:lstStyle>
            <a:lvl1pPr marL="0" marR="0" indent="0" algn="l">
              <a:lnSpc>
                <a:spcPts val="563"/>
              </a:lnSpc>
              <a:spcAft>
                <a:spcPts val="0"/>
              </a:spcAft>
              <a:defRPr/>
            </a:lvl1pPr>
          </a:lstStyle>
          <a:p>
            <a:pPr marL="0" marR="0" indent="0" algn="l">
              <a:lnSpc>
                <a:spcPts val="1100"/>
              </a:lnSpc>
              <a:spcAft>
                <a:spcPts val="0"/>
              </a:spcAft>
            </a:pPr>
            <a:r>
              <a:rPr lang="en-US" sz="588" b="1" spc="0">
                <a:solidFill>
                  <a:srgbClr val="000000"/>
                </a:solidFill>
                <a:latin typeface="Calibri" panose="02020603050405020304" pitchFamily="2"/>
              </a:rPr>
              <a:t>No </a:t>
            </a:r>
          </a:p>
        </p:txBody>
      </p:sp>
      <p:sp>
        <p:nvSpPr>
          <p:cNvPr id="23" name="Text Placeholder 22"/>
          <p:cNvSpPr>
            <a:spLocks noGrp="1"/>
          </p:cNvSpPr>
          <p:nvPr>
            <p:ph type="body" idx="10"/>
          </p:nvPr>
        </p:nvSpPr>
        <p:spPr>
          <a:xfrm>
            <a:off x="2359212" y="980967"/>
            <a:ext cx="4554071" cy="86699"/>
          </a:xfrm>
          <a:prstGeom prst="rect">
            <a:avLst/>
          </a:prstGeom>
          <a:noFill/>
          <a:ln w="0" cmpd="sng">
            <a:noFill/>
            <a:prstDash val="solid"/>
          </a:ln>
        </p:spPr>
        <p:txBody>
          <a:bodyPr vert="horz" lIns="0" tIns="20955" rIns="0" bIns="0" anchor="t"/>
          <a:lstStyle>
            <a:lvl1pPr marL="0" marR="0" indent="0" algn="ctr">
              <a:lnSpc>
                <a:spcPts val="563"/>
              </a:lnSpc>
              <a:spcAft>
                <a:spcPts val="0"/>
              </a:spcAft>
              <a:defRPr/>
            </a:lvl1pPr>
          </a:lstStyle>
          <a:p>
            <a:pPr marL="0" marR="0" indent="0" algn="ctr">
              <a:lnSpc>
                <a:spcPts val="1100"/>
              </a:lnSpc>
              <a:spcAft>
                <a:spcPts val="0"/>
              </a:spcAft>
            </a:pPr>
            <a:r>
              <a:rPr lang="en-US" sz="588" b="1" spc="-13">
                <a:solidFill>
                  <a:srgbClr val="000000"/>
                </a:solidFill>
                <a:latin typeface="Calibri" panose="02020603050405020304" pitchFamily="2"/>
              </a:rPr>
              <a:t>Title IX Office receives report of alleged student sexual misconduct </a:t>
            </a:r>
          </a:p>
        </p:txBody>
      </p:sp>
      <p:sp>
        <p:nvSpPr>
          <p:cNvPr id="24" name="Text Placeholder 23"/>
          <p:cNvSpPr>
            <a:spLocks noGrp="1"/>
          </p:cNvSpPr>
          <p:nvPr>
            <p:ph type="body" idx="10"/>
          </p:nvPr>
        </p:nvSpPr>
        <p:spPr>
          <a:xfrm>
            <a:off x="7146365" y="1311528"/>
            <a:ext cx="1222935" cy="212689"/>
          </a:xfrm>
          <a:prstGeom prst="rect">
            <a:avLst/>
          </a:prstGeom>
          <a:noFill/>
          <a:ln w="0" cmpd="sng">
            <a:noFill/>
            <a:prstDash val="solid"/>
          </a:ln>
        </p:spPr>
        <p:txBody>
          <a:bodyPr vert="horz" lIns="0" tIns="20955" rIns="0" bIns="0" anchor="t"/>
          <a:lstStyle>
            <a:lvl1pPr marL="0" marR="0" indent="0" algn="l">
              <a:lnSpc>
                <a:spcPts val="460"/>
              </a:lnSpc>
              <a:spcBef>
                <a:spcPts val="0"/>
              </a:spcBef>
              <a:spcAft>
                <a:spcPts val="0"/>
              </a:spcAft>
              <a:defRPr/>
            </a:lvl1pPr>
          </a:lstStyle>
          <a:p>
            <a:pPr marL="0" marR="0" indent="0" algn="l">
              <a:lnSpc>
                <a:spcPts val="1100"/>
              </a:lnSpc>
              <a:spcAft>
                <a:spcPts val="0"/>
              </a:spcAft>
            </a:pPr>
            <a:r>
              <a:rPr lang="en-US" sz="588" b="1" spc="-28">
                <a:solidFill>
                  <a:srgbClr val="000000"/>
                </a:solidFill>
                <a:latin typeface="Calibri" panose="02020603050405020304" pitchFamily="2"/>
              </a:rPr>
              <a:t>Formal Complaint </a:t>
            </a:r>
          </a:p>
          <a:p>
            <a:pPr marL="0" marR="0" indent="0" algn="l">
              <a:lnSpc>
                <a:spcPts val="900"/>
              </a:lnSpc>
              <a:spcBef>
                <a:spcPts val="0"/>
              </a:spcBef>
              <a:spcAft>
                <a:spcPts val="0"/>
              </a:spcAft>
            </a:pPr>
            <a:r>
              <a:rPr lang="en-US" sz="435" b="1" spc="-13">
                <a:solidFill>
                  <a:srgbClr val="000000"/>
                </a:solidFill>
                <a:latin typeface="Calibri" panose="02020603050405020304" pitchFamily="2"/>
              </a:rPr>
              <a:t>(filed by complaint party or Title IX Coordinator) </a:t>
            </a:r>
          </a:p>
        </p:txBody>
      </p:sp>
      <p:sp>
        <p:nvSpPr>
          <p:cNvPr id="25" name="Text Placeholder 24"/>
          <p:cNvSpPr>
            <a:spLocks noGrp="1"/>
          </p:cNvSpPr>
          <p:nvPr>
            <p:ph type="body" idx="10"/>
          </p:nvPr>
        </p:nvSpPr>
        <p:spPr>
          <a:xfrm>
            <a:off x="1308847" y="2425953"/>
            <a:ext cx="3532094" cy="171450"/>
          </a:xfrm>
          <a:prstGeom prst="rect">
            <a:avLst/>
          </a:prstGeom>
          <a:noFill/>
          <a:ln w="0" cmpd="sng">
            <a:noFill/>
            <a:prstDash val="solid"/>
          </a:ln>
        </p:spPr>
        <p:txBody>
          <a:bodyPr vert="horz" lIns="0" tIns="0" rIns="0" bIns="0" anchor="t"/>
          <a:lstStyle>
            <a:lvl1pPr marL="93525" marR="0" indent="0" algn="l">
              <a:lnSpc>
                <a:spcPts val="665"/>
              </a:lnSpc>
              <a:spcAft>
                <a:spcPts val="0"/>
              </a:spcAft>
              <a:defRPr/>
            </a:lvl1pPr>
          </a:lstStyle>
          <a:p>
            <a:pPr marL="182880" marR="0" indent="0" algn="l">
              <a:lnSpc>
                <a:spcPts val="1300"/>
              </a:lnSpc>
              <a:spcAft>
                <a:spcPts val="0"/>
              </a:spcAft>
            </a:pPr>
            <a:r>
              <a:rPr lang="en-US" sz="588" spc="-13">
                <a:solidFill>
                  <a:srgbClr val="000000"/>
                </a:solidFill>
                <a:latin typeface="Calibri" panose="02020603050405020304" pitchFamily="2"/>
              </a:rPr>
              <a:t>Title IX Office determines whether allegations should be addressed under Code of Student Conduct. </a:t>
            </a:r>
          </a:p>
        </p:txBody>
      </p:sp>
      <p:sp>
        <p:nvSpPr>
          <p:cNvPr id="26" name="Text Placeholder 25"/>
          <p:cNvSpPr>
            <a:spLocks noGrp="1"/>
          </p:cNvSpPr>
          <p:nvPr>
            <p:ph type="body" idx="10"/>
          </p:nvPr>
        </p:nvSpPr>
        <p:spPr>
          <a:xfrm>
            <a:off x="688788" y="1420632"/>
            <a:ext cx="1444812" cy="86699"/>
          </a:xfrm>
          <a:prstGeom prst="rect">
            <a:avLst/>
          </a:prstGeom>
          <a:noFill/>
          <a:ln w="0" cmpd="sng">
            <a:noFill/>
            <a:prstDash val="solid"/>
          </a:ln>
        </p:spPr>
        <p:txBody>
          <a:bodyPr vert="horz" lIns="0" tIns="20955" rIns="0" bIns="0" anchor="t"/>
          <a:lstStyle>
            <a:lvl1pPr marL="0" marR="0" indent="0" algn="l">
              <a:lnSpc>
                <a:spcPts val="563"/>
              </a:lnSpc>
              <a:spcAft>
                <a:spcPts val="0"/>
              </a:spcAft>
              <a:defRPr/>
            </a:lvl1pPr>
          </a:lstStyle>
          <a:p>
            <a:pPr marL="0" marR="0" indent="0" algn="l">
              <a:lnSpc>
                <a:spcPts val="1100"/>
              </a:lnSpc>
              <a:spcAft>
                <a:spcPts val="0"/>
              </a:spcAft>
            </a:pPr>
            <a:r>
              <a:rPr lang="en-US" sz="588" b="1" spc="-28">
                <a:solidFill>
                  <a:srgbClr val="000000"/>
                </a:solidFill>
                <a:latin typeface="Calibri" panose="02020603050405020304" pitchFamily="2"/>
              </a:rPr>
              <a:t>No Formal Complaint </a:t>
            </a:r>
          </a:p>
        </p:txBody>
      </p:sp>
      <p:sp>
        <p:nvSpPr>
          <p:cNvPr id="27" name="Text Placeholder 26"/>
          <p:cNvSpPr>
            <a:spLocks noGrp="1"/>
          </p:cNvSpPr>
          <p:nvPr>
            <p:ph type="body" idx="10"/>
          </p:nvPr>
        </p:nvSpPr>
        <p:spPr>
          <a:xfrm>
            <a:off x="3786841" y="2174947"/>
            <a:ext cx="620059" cy="85076"/>
          </a:xfrm>
          <a:prstGeom prst="rect">
            <a:avLst/>
          </a:prstGeom>
          <a:noFill/>
          <a:ln w="0" cmpd="sng">
            <a:noFill/>
            <a:prstDash val="solid"/>
          </a:ln>
        </p:spPr>
        <p:txBody>
          <a:bodyPr vert="horz" lIns="0" tIns="20955" rIns="0" bIns="0" anchor="t"/>
          <a:lstStyle>
            <a:lvl1pPr marL="0" marR="0" indent="0" algn="l">
              <a:lnSpc>
                <a:spcPts val="563"/>
              </a:lnSpc>
              <a:spcAft>
                <a:spcPts val="0"/>
              </a:spcAft>
              <a:defRPr/>
            </a:lvl1pPr>
          </a:lstStyle>
          <a:p>
            <a:pPr marL="0" marR="0" indent="0" algn="l">
              <a:lnSpc>
                <a:spcPts val="1100"/>
              </a:lnSpc>
              <a:spcAft>
                <a:spcPts val="0"/>
              </a:spcAft>
            </a:pPr>
            <a:r>
              <a:rPr lang="en-US" sz="588" b="1" spc="-41">
                <a:solidFill>
                  <a:srgbClr val="000000"/>
                </a:solidFill>
                <a:latin typeface="Calibri" panose="02020603050405020304" pitchFamily="2"/>
              </a:rPr>
              <a:t>Dismissal </a:t>
            </a:r>
          </a:p>
        </p:txBody>
      </p:sp>
      <p:sp>
        <p:nvSpPr>
          <p:cNvPr id="28" name="Text Placeholder 27"/>
          <p:cNvSpPr>
            <a:spLocks noGrp="1"/>
          </p:cNvSpPr>
          <p:nvPr>
            <p:ph type="body" idx="10"/>
          </p:nvPr>
        </p:nvSpPr>
        <p:spPr>
          <a:xfrm>
            <a:off x="6964082" y="2184364"/>
            <a:ext cx="853141" cy="85076"/>
          </a:xfrm>
          <a:prstGeom prst="rect">
            <a:avLst/>
          </a:prstGeom>
          <a:noFill/>
          <a:ln w="0" cmpd="sng">
            <a:noFill/>
            <a:prstDash val="solid"/>
          </a:ln>
        </p:spPr>
        <p:txBody>
          <a:bodyPr vert="horz" lIns="0" tIns="20955" rIns="0" bIns="0" anchor="t"/>
          <a:lstStyle>
            <a:lvl1pPr marL="0" marR="0" indent="0" algn="l">
              <a:lnSpc>
                <a:spcPts val="563"/>
              </a:lnSpc>
              <a:spcAft>
                <a:spcPts val="0"/>
              </a:spcAft>
              <a:defRPr/>
            </a:lvl1pPr>
          </a:lstStyle>
          <a:p>
            <a:pPr marL="0" marR="0" indent="0" algn="l">
              <a:lnSpc>
                <a:spcPts val="1100"/>
              </a:lnSpc>
              <a:spcAft>
                <a:spcPts val="0"/>
              </a:spcAft>
            </a:pPr>
            <a:r>
              <a:rPr lang="en-US" sz="588" b="1" spc="-38">
                <a:solidFill>
                  <a:srgbClr val="000000"/>
                </a:solidFill>
                <a:latin typeface="Calibri" panose="02020603050405020304" pitchFamily="2"/>
              </a:rPr>
              <a:t>No Dismissal </a:t>
            </a:r>
          </a:p>
        </p:txBody>
      </p:sp>
      <p:sp>
        <p:nvSpPr>
          <p:cNvPr id="29" name="Text Placeholder 28"/>
          <p:cNvSpPr>
            <a:spLocks noGrp="1"/>
          </p:cNvSpPr>
          <p:nvPr>
            <p:ph type="body" idx="10"/>
          </p:nvPr>
        </p:nvSpPr>
        <p:spPr>
          <a:xfrm>
            <a:off x="5543924" y="2383740"/>
            <a:ext cx="641724" cy="214637"/>
          </a:xfrm>
          <a:prstGeom prst="rect">
            <a:avLst/>
          </a:prstGeom>
          <a:noFill/>
          <a:ln w="0" cmpd="sng">
            <a:noFill/>
            <a:prstDash val="solid"/>
          </a:ln>
        </p:spPr>
        <p:txBody>
          <a:bodyPr vert="horz" lIns="0" tIns="20955" rIns="0" bIns="0" anchor="t"/>
          <a:lstStyle>
            <a:lvl1pPr marL="0" marR="0" indent="0" algn="l">
              <a:lnSpc>
                <a:spcPts val="511"/>
              </a:lnSpc>
              <a:spcBef>
                <a:spcPts val="10"/>
              </a:spcBef>
              <a:spcAft>
                <a:spcPts val="0"/>
              </a:spcAft>
              <a:defRPr/>
            </a:lvl1pPr>
          </a:lstStyle>
          <a:p>
            <a:pPr marL="137160" marR="0" indent="0" algn="l">
              <a:lnSpc>
                <a:spcPts val="1100"/>
              </a:lnSpc>
              <a:spcAft>
                <a:spcPts val="0"/>
              </a:spcAft>
            </a:pPr>
            <a:r>
              <a:rPr lang="en-US" sz="588" b="1" spc="-8">
                <a:solidFill>
                  <a:srgbClr val="000000"/>
                </a:solidFill>
                <a:latin typeface="Calibri" panose="02020603050405020304" pitchFamily="2"/>
              </a:rPr>
              <a:t>Yes </a:t>
            </a:r>
          </a:p>
          <a:p>
            <a:pPr marL="0" marR="0" indent="0" algn="l">
              <a:lnSpc>
                <a:spcPts val="1000"/>
              </a:lnSpc>
              <a:spcBef>
                <a:spcPts val="20"/>
              </a:spcBef>
              <a:spcAft>
                <a:spcPts val="0"/>
              </a:spcAft>
            </a:pPr>
            <a:r>
              <a:rPr lang="en-US" sz="435" b="1" spc="-13">
                <a:solidFill>
                  <a:srgbClr val="000000"/>
                </a:solidFill>
                <a:latin typeface="Calibri" panose="02020603050405020304" pitchFamily="2"/>
              </a:rPr>
              <a:t>(both parties may appeal) </a:t>
            </a:r>
          </a:p>
        </p:txBody>
      </p:sp>
      <p:sp>
        <p:nvSpPr>
          <p:cNvPr id="30" name="Text Placeholder 29"/>
          <p:cNvSpPr>
            <a:spLocks noGrp="1"/>
          </p:cNvSpPr>
          <p:nvPr>
            <p:ph type="body" idx="10"/>
          </p:nvPr>
        </p:nvSpPr>
        <p:spPr>
          <a:xfrm>
            <a:off x="3062942" y="4170976"/>
            <a:ext cx="2268818" cy="227626"/>
          </a:xfrm>
          <a:prstGeom prst="rect">
            <a:avLst/>
          </a:prstGeom>
          <a:noFill/>
          <a:ln w="0" cmpd="sng">
            <a:noFill/>
            <a:prstDash val="solid"/>
          </a:ln>
        </p:spPr>
        <p:txBody>
          <a:bodyPr vert="horz" lIns="0" tIns="3810" rIns="0" bIns="0" anchor="t"/>
          <a:lstStyle>
            <a:lvl1pPr marL="0" marR="0" indent="0" algn="ctr">
              <a:lnSpc>
                <a:spcPts val="511"/>
              </a:lnSpc>
              <a:spcBef>
                <a:spcPts val="0"/>
              </a:spcBef>
              <a:spcAft>
                <a:spcPts val="171"/>
              </a:spcAft>
              <a:defRPr/>
            </a:lvl1pPr>
          </a:lstStyle>
          <a:p>
            <a:pPr marL="0" marR="0" indent="0" algn="ctr">
              <a:lnSpc>
                <a:spcPts val="1100"/>
              </a:lnSpc>
              <a:spcAft>
                <a:spcPts val="0"/>
              </a:spcAft>
            </a:pPr>
            <a:r>
              <a:rPr lang="en-US" sz="588" b="1" spc="-13">
                <a:solidFill>
                  <a:srgbClr val="000000"/>
                </a:solidFill>
                <a:latin typeface="Calibri" panose="02020603050405020304" pitchFamily="2"/>
              </a:rPr>
              <a:t>Hearing </a:t>
            </a:r>
          </a:p>
          <a:p>
            <a:pPr marL="0" marR="0" indent="0" algn="ctr">
              <a:lnSpc>
                <a:spcPts val="1000"/>
              </a:lnSpc>
              <a:spcBef>
                <a:spcPts val="0"/>
              </a:spcBef>
              <a:spcAft>
                <a:spcPts val="335"/>
              </a:spcAft>
            </a:pPr>
            <a:r>
              <a:rPr lang="en-US" sz="435" b="1" spc="0">
                <a:solidFill>
                  <a:srgbClr val="000000"/>
                </a:solidFill>
                <a:latin typeface="Calibri" panose="02020603050405020304" pitchFamily="2"/>
              </a:rPr>
              <a:t>(Both parties will have electronic access </a:t>
            </a:r>
            <a:r>
              <a:t/>
            </a:r>
            <a:br/>
            <a:r>
              <a:rPr lang="en-US" sz="435" b="1" spc="0">
                <a:solidFill>
                  <a:srgbClr val="000000"/>
                </a:solidFill>
                <a:latin typeface="Calibri" panose="02020603050405020304" pitchFamily="2"/>
              </a:rPr>
              <a:t>to complete case file prior to hearing) </a:t>
            </a:r>
          </a:p>
        </p:txBody>
      </p:sp>
      <p:sp>
        <p:nvSpPr>
          <p:cNvPr id="31" name="Text Placeholder 30"/>
          <p:cNvSpPr>
            <a:spLocks noGrp="1"/>
          </p:cNvSpPr>
          <p:nvPr>
            <p:ph type="body" idx="10"/>
          </p:nvPr>
        </p:nvSpPr>
        <p:spPr>
          <a:xfrm>
            <a:off x="5458012" y="4138180"/>
            <a:ext cx="2749176" cy="264968"/>
          </a:xfrm>
          <a:prstGeom prst="rect">
            <a:avLst/>
          </a:prstGeom>
          <a:noFill/>
          <a:ln w="0" cmpd="sng">
            <a:noFill/>
            <a:prstDash val="solid"/>
          </a:ln>
        </p:spPr>
        <p:txBody>
          <a:bodyPr vert="horz" lIns="0" tIns="15240" rIns="0" bIns="0" anchor="t"/>
          <a:lstStyle>
            <a:lvl1pPr marL="0" marR="0" indent="0" algn="just">
              <a:lnSpc>
                <a:spcPts val="665"/>
              </a:lnSpc>
              <a:spcAft>
                <a:spcPts val="649"/>
              </a:spcAft>
              <a:defRPr/>
            </a:lvl1pPr>
          </a:lstStyle>
          <a:p>
            <a:pPr marL="0" marR="0" indent="0" algn="just">
              <a:lnSpc>
                <a:spcPts val="1300"/>
              </a:lnSpc>
              <a:spcAft>
                <a:spcPts val="1270"/>
              </a:spcAft>
            </a:pPr>
            <a:r>
              <a:rPr lang="en-US" sz="511" i="1" spc="0">
                <a:solidFill>
                  <a:srgbClr val="000000"/>
                </a:solidFill>
                <a:latin typeface="Calibri" panose="02020603050405020304" pitchFamily="2"/>
              </a:rPr>
              <a:t>*See hearing process flowchart for additional information and detail. </a:t>
            </a:r>
          </a:p>
        </p:txBody>
      </p:sp>
    </p:spTree>
    <p:extLst>
      <p:ext uri="{BB962C8B-B14F-4D97-AF65-F5344CB8AC3E}">
        <p14:creationId xmlns:p14="http://schemas.microsoft.com/office/powerpoint/2010/main" val="220508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37882" y="619558"/>
            <a:ext cx="7918824" cy="217560"/>
          </a:xfrm>
          <a:prstGeom prst="rect">
            <a:avLst/>
          </a:prstGeom>
          <a:noFill/>
          <a:ln w="0" cmpd="sng">
            <a:noFill/>
            <a:prstDash val="solid"/>
          </a:ln>
        </p:spPr>
        <p:txBody>
          <a:bodyPr vert="horz" lIns="0" tIns="0" rIns="0" bIns="0" anchor="t"/>
          <a:lstStyle>
            <a:lvl1pPr marL="0" marR="0" indent="0" algn="ctr">
              <a:lnSpc>
                <a:spcPts val="1176"/>
              </a:lnSpc>
              <a:spcAft>
                <a:spcPts val="555"/>
              </a:spcAft>
              <a:defRPr/>
            </a:lvl1pPr>
          </a:lstStyle>
          <a:p>
            <a:pPr marL="0" marR="0" indent="0" algn="ctr">
              <a:lnSpc>
                <a:spcPts val="2300"/>
              </a:lnSpc>
              <a:spcAft>
                <a:spcPts val="1085"/>
              </a:spcAft>
            </a:pPr>
            <a:r>
              <a:rPr lang="en-US" sz="997" b="1" spc="-8">
                <a:solidFill>
                  <a:srgbClr val="000000"/>
                </a:solidFill>
                <a:latin typeface="Arial" panose="02020603050405020304" pitchFamily="2"/>
              </a:rPr>
              <a:t>Title IX Hearing Process </a:t>
            </a:r>
          </a:p>
        </p:txBody>
      </p:sp>
      <p:sp>
        <p:nvSpPr>
          <p:cNvPr id="6" name="Text Placeholder 5"/>
          <p:cNvSpPr>
            <a:spLocks noGrp="1"/>
          </p:cNvSpPr>
          <p:nvPr>
            <p:ph type="body" idx="10"/>
          </p:nvPr>
        </p:nvSpPr>
        <p:spPr>
          <a:xfrm>
            <a:off x="3998259" y="837118"/>
            <a:ext cx="1165412" cy="138654"/>
          </a:xfrm>
          <a:prstGeom prst="rect">
            <a:avLst/>
          </a:prstGeom>
          <a:noFill/>
          <a:ln w="0" cmpd="sng">
            <a:noFill/>
            <a:prstDash val="solid"/>
          </a:ln>
        </p:spPr>
        <p:txBody>
          <a:bodyPr vert="horz" lIns="0" tIns="31115" rIns="0" bIns="0" anchor="t"/>
          <a:lstStyle>
            <a:lvl1pPr marL="0" marR="0" indent="0" algn="ctr">
              <a:lnSpc>
                <a:spcPts val="563"/>
              </a:lnSpc>
              <a:spcAft>
                <a:spcPts val="182"/>
              </a:spcAft>
              <a:defRPr/>
            </a:lvl1pPr>
          </a:lstStyle>
          <a:p>
            <a:pPr marL="0" marR="0" indent="0" algn="ctr">
              <a:lnSpc>
                <a:spcPts val="1100"/>
              </a:lnSpc>
              <a:spcAft>
                <a:spcPts val="355"/>
              </a:spcAft>
            </a:pPr>
            <a:r>
              <a:rPr lang="en-US" sz="588" b="1" spc="-10">
                <a:solidFill>
                  <a:srgbClr val="000000"/>
                </a:solidFill>
                <a:latin typeface="Calibri" panose="02020603050405020304" pitchFamily="2"/>
              </a:rPr>
              <a:t>Pre-Hearing </a:t>
            </a:r>
          </a:p>
        </p:txBody>
      </p:sp>
      <p:sp>
        <p:nvSpPr>
          <p:cNvPr id="9" name="Text Placeholder 8"/>
          <p:cNvSpPr>
            <a:spLocks noGrp="1"/>
          </p:cNvSpPr>
          <p:nvPr>
            <p:ph type="body" idx="10"/>
          </p:nvPr>
        </p:nvSpPr>
        <p:spPr>
          <a:xfrm>
            <a:off x="846418" y="1072212"/>
            <a:ext cx="7610288" cy="296141"/>
          </a:xfrm>
          <a:prstGeom prst="rect">
            <a:avLst/>
          </a:prstGeom>
          <a:noFill/>
          <a:ln w="8890" cmpd="sng">
            <a:solidFill>
              <a:srgbClr val="000000"/>
            </a:solidFill>
            <a:prstDash val="solid"/>
          </a:ln>
        </p:spPr>
        <p:txBody>
          <a:bodyPr vert="horz" lIns="0" tIns="21590" rIns="0" bIns="0" anchor="t"/>
          <a:lstStyle>
            <a:lvl1pPr marL="46762" marR="187050" indent="0" algn="l">
              <a:lnSpc>
                <a:spcPts val="767"/>
              </a:lnSpc>
              <a:spcAft>
                <a:spcPts val="649"/>
              </a:spcAft>
              <a:defRPr/>
            </a:lvl1pPr>
          </a:lstStyle>
          <a:p>
            <a:pPr marL="91440" marR="365760" indent="0" algn="l">
              <a:lnSpc>
                <a:spcPts val="1500"/>
              </a:lnSpc>
              <a:spcAft>
                <a:spcPts val="1270"/>
              </a:spcAft>
            </a:pPr>
            <a:r>
              <a:rPr lang="en-US" sz="588" spc="0">
                <a:solidFill>
                  <a:srgbClr val="000000"/>
                </a:solidFill>
                <a:latin typeface="Calibri" panose="02020603050405020304" pitchFamily="2"/>
              </a:rPr>
              <a:t>Title IX Office provides simultaneous written notice of the hearing to the Parties no less than ten (10) days prior to the hearing. </a:t>
            </a:r>
          </a:p>
        </p:txBody>
      </p:sp>
      <p:sp>
        <p:nvSpPr>
          <p:cNvPr id="12" name="Text Placeholder 11"/>
          <p:cNvSpPr>
            <a:spLocks noGrp="1"/>
          </p:cNvSpPr>
          <p:nvPr>
            <p:ph type="body" idx="10"/>
          </p:nvPr>
        </p:nvSpPr>
        <p:spPr>
          <a:xfrm>
            <a:off x="853141" y="1471288"/>
            <a:ext cx="7603565" cy="444211"/>
          </a:xfrm>
          <a:prstGeom prst="rect">
            <a:avLst/>
          </a:prstGeom>
          <a:noFill/>
          <a:ln w="8890" cmpd="sng">
            <a:solidFill>
              <a:srgbClr val="000000"/>
            </a:solidFill>
            <a:prstDash val="solid"/>
          </a:ln>
        </p:spPr>
        <p:txBody>
          <a:bodyPr vert="horz" lIns="0" tIns="24130" rIns="0" bIns="0" anchor="t"/>
          <a:lstStyle>
            <a:lvl1pPr marL="46762" marR="116906" indent="0" algn="l">
              <a:lnSpc>
                <a:spcPts val="767"/>
              </a:lnSpc>
              <a:spcAft>
                <a:spcPts val="1079"/>
              </a:spcAft>
              <a:defRPr/>
            </a:lvl1pPr>
          </a:lstStyle>
          <a:p>
            <a:pPr marL="91440" marR="228600" indent="0" algn="l">
              <a:lnSpc>
                <a:spcPts val="1500"/>
              </a:lnSpc>
              <a:spcAft>
                <a:spcPts val="2110"/>
              </a:spcAft>
            </a:pPr>
            <a:r>
              <a:rPr lang="en-US" sz="588" spc="-10">
                <a:solidFill>
                  <a:srgbClr val="000000"/>
                </a:solidFill>
                <a:latin typeface="Calibri" panose="02020603050405020304" pitchFamily="2"/>
              </a:rPr>
              <a:t>Parties are given access to the complete case file upon request prior to the hearing. Case file will include the investigation report, information provided by the Parties, and any additional information gathered by investigators during the investigation that is directly related to the allegations in the Formal Complaint. </a:t>
            </a:r>
          </a:p>
        </p:txBody>
      </p:sp>
      <p:sp>
        <p:nvSpPr>
          <p:cNvPr id="15" name="Text Placeholder 14"/>
          <p:cNvSpPr>
            <a:spLocks noGrp="1"/>
          </p:cNvSpPr>
          <p:nvPr>
            <p:ph type="body" idx="10"/>
          </p:nvPr>
        </p:nvSpPr>
        <p:spPr>
          <a:xfrm>
            <a:off x="3944470" y="2037268"/>
            <a:ext cx="1165412" cy="138654"/>
          </a:xfrm>
          <a:prstGeom prst="rect">
            <a:avLst/>
          </a:prstGeom>
          <a:noFill/>
          <a:ln w="0" cmpd="sng">
            <a:noFill/>
            <a:prstDash val="solid"/>
          </a:ln>
        </p:spPr>
        <p:txBody>
          <a:bodyPr vert="horz" lIns="0" tIns="34290" rIns="0" bIns="0" anchor="t"/>
          <a:lstStyle>
            <a:lvl1pPr marL="0" marR="0" indent="0" algn="ctr">
              <a:lnSpc>
                <a:spcPts val="563"/>
              </a:lnSpc>
              <a:spcAft>
                <a:spcPts val="194"/>
              </a:spcAft>
              <a:defRPr/>
            </a:lvl1pPr>
          </a:lstStyle>
          <a:p>
            <a:pPr marL="0" marR="0" indent="0" algn="ctr">
              <a:lnSpc>
                <a:spcPts val="1100"/>
              </a:lnSpc>
              <a:spcAft>
                <a:spcPts val="380"/>
              </a:spcAft>
            </a:pPr>
            <a:r>
              <a:rPr lang="en-US" sz="588" b="1" spc="-13">
                <a:solidFill>
                  <a:srgbClr val="000000"/>
                </a:solidFill>
                <a:latin typeface="Calibri" panose="02020603050405020304" pitchFamily="2"/>
              </a:rPr>
              <a:t>Hearing </a:t>
            </a:r>
          </a:p>
        </p:txBody>
      </p:sp>
      <p:sp>
        <p:nvSpPr>
          <p:cNvPr id="18" name="Text Placeholder 17"/>
          <p:cNvSpPr>
            <a:spLocks noGrp="1"/>
          </p:cNvSpPr>
          <p:nvPr>
            <p:ph type="body" idx="10"/>
          </p:nvPr>
        </p:nvSpPr>
        <p:spPr>
          <a:xfrm>
            <a:off x="3008406" y="2302236"/>
            <a:ext cx="3105524" cy="242888"/>
          </a:xfrm>
          <a:prstGeom prst="rect">
            <a:avLst/>
          </a:prstGeom>
          <a:noFill/>
          <a:ln w="8890" cmpd="sng">
            <a:solidFill>
              <a:srgbClr val="000000"/>
            </a:solidFill>
            <a:prstDash val="solid"/>
          </a:ln>
        </p:spPr>
        <p:txBody>
          <a:bodyPr vert="horz" lIns="0" tIns="33020" rIns="0" bIns="0" anchor="t"/>
          <a:lstStyle>
            <a:lvl1pPr marL="0" marR="0" indent="0" algn="ctr">
              <a:lnSpc>
                <a:spcPts val="665"/>
              </a:lnSpc>
              <a:spcAft>
                <a:spcPts val="320"/>
              </a:spcAft>
              <a:defRPr/>
            </a:lvl1pPr>
          </a:lstStyle>
          <a:p>
            <a:pPr marL="0" marR="0" indent="0" algn="ctr">
              <a:lnSpc>
                <a:spcPts val="1300"/>
              </a:lnSpc>
              <a:spcAft>
                <a:spcPts val="625"/>
              </a:spcAft>
            </a:pPr>
            <a:r>
              <a:rPr lang="en-US" sz="588" spc="0">
                <a:solidFill>
                  <a:srgbClr val="000000"/>
                </a:solidFill>
                <a:latin typeface="Calibri" panose="02020603050405020304" pitchFamily="2"/>
              </a:rPr>
              <a:t>Decision-maker presides over a live (in-</a:t>
            </a:r>
            <a:r>
              <a:rPr lang="en-US" sz="100">
                <a:solidFill>
                  <a:srgbClr val="000000"/>
                </a:solidFill>
                <a:latin typeface="Times New Roman" panose="02020603050405020304" pitchFamily="1"/>
              </a:rPr>
              <a:t> </a:t>
            </a:r>
            <a:r>
              <a:t/>
            </a:r>
            <a:br/>
            <a:r>
              <a:rPr lang="en-US" sz="588" spc="0">
                <a:solidFill>
                  <a:srgbClr val="000000"/>
                </a:solidFill>
                <a:latin typeface="Calibri" panose="02020603050405020304" pitchFamily="2"/>
              </a:rPr>
              <a:t>person or virtual) hearing </a:t>
            </a:r>
          </a:p>
        </p:txBody>
      </p:sp>
      <p:sp>
        <p:nvSpPr>
          <p:cNvPr id="21" name="Text Placeholder 20"/>
          <p:cNvSpPr>
            <a:spLocks noGrp="1"/>
          </p:cNvSpPr>
          <p:nvPr>
            <p:ph type="body" idx="10"/>
          </p:nvPr>
        </p:nvSpPr>
        <p:spPr>
          <a:xfrm>
            <a:off x="763494" y="2679231"/>
            <a:ext cx="7693212" cy="349070"/>
          </a:xfrm>
          <a:prstGeom prst="rect">
            <a:avLst/>
          </a:prstGeom>
          <a:noFill/>
          <a:ln w="8890" cmpd="sng">
            <a:solidFill>
              <a:srgbClr val="000000"/>
            </a:solidFill>
            <a:prstDash val="solid"/>
          </a:ln>
        </p:spPr>
        <p:txBody>
          <a:bodyPr vert="horz" lIns="0" tIns="24765" rIns="0" bIns="0" anchor="t"/>
          <a:lstStyle>
            <a:lvl1pPr marL="46762" marR="70144" indent="0" algn="l">
              <a:lnSpc>
                <a:spcPts val="716"/>
              </a:lnSpc>
              <a:spcAft>
                <a:spcPts val="343"/>
              </a:spcAft>
              <a:defRPr/>
            </a:lvl1pPr>
          </a:lstStyle>
          <a:p>
            <a:pPr marL="91440" marR="137160" indent="0" algn="l">
              <a:lnSpc>
                <a:spcPts val="1400"/>
              </a:lnSpc>
              <a:spcAft>
                <a:spcPts val="670"/>
              </a:spcAft>
            </a:pPr>
            <a:r>
              <a:rPr lang="en-US" sz="588" spc="0">
                <a:solidFill>
                  <a:srgbClr val="000000"/>
                </a:solidFill>
                <a:latin typeface="Calibri" panose="02020603050405020304" pitchFamily="2"/>
              </a:rPr>
              <a:t>Parties may present their narratives and the investigator presents the investigation report. Parties may present witnesses and other evidence/information consistent with the Policy. Decision-maker will determine the relevance of any witnesses or evidence/information. </a:t>
            </a:r>
          </a:p>
        </p:txBody>
      </p:sp>
      <p:sp>
        <p:nvSpPr>
          <p:cNvPr id="24" name="Text Placeholder 23"/>
          <p:cNvSpPr>
            <a:spLocks noGrp="1"/>
          </p:cNvSpPr>
          <p:nvPr>
            <p:ph type="body" idx="10"/>
          </p:nvPr>
        </p:nvSpPr>
        <p:spPr>
          <a:xfrm>
            <a:off x="749301" y="3136106"/>
            <a:ext cx="7490759" cy="537730"/>
          </a:xfrm>
          <a:prstGeom prst="rect">
            <a:avLst/>
          </a:prstGeom>
          <a:noFill/>
          <a:ln w="8890" cmpd="sng">
            <a:solidFill>
              <a:srgbClr val="000000"/>
            </a:solidFill>
            <a:prstDash val="solid"/>
          </a:ln>
        </p:spPr>
        <p:txBody>
          <a:bodyPr vert="horz" lIns="0" tIns="24130" rIns="0" bIns="0" anchor="t"/>
          <a:lstStyle>
            <a:lvl1pPr marL="46762" marR="46762" indent="0" algn="l">
              <a:lnSpc>
                <a:spcPts val="716"/>
              </a:lnSpc>
              <a:spcAft>
                <a:spcPts val="355"/>
              </a:spcAft>
              <a:defRPr/>
            </a:lvl1pPr>
          </a:lstStyle>
          <a:p>
            <a:pPr marL="91440" marR="91440" indent="0" algn="l">
              <a:lnSpc>
                <a:spcPts val="1400"/>
              </a:lnSpc>
              <a:spcAft>
                <a:spcPts val="695"/>
              </a:spcAft>
            </a:pPr>
            <a:r>
              <a:rPr lang="en-US" sz="588" spc="-8">
                <a:solidFill>
                  <a:srgbClr val="000000"/>
                </a:solidFill>
                <a:latin typeface="Calibri" panose="02020603050405020304" pitchFamily="2"/>
              </a:rPr>
              <a:t>Decision-maker may ask questions of the Parties and witnesses (including the investigator). Parties’ advisors can conduct live cross-examination of the other Party/Parties. During cross-examination, the Advisor can ask relevant questions (including those challenging credibility) directly, orally, and in real time. A Party’s Advisor may appear and conduct cross-examination on their behalf even if the Party does not attend the live hearing. </a:t>
            </a:r>
          </a:p>
        </p:txBody>
      </p:sp>
      <p:sp>
        <p:nvSpPr>
          <p:cNvPr id="27" name="Text Placeholder 26"/>
          <p:cNvSpPr>
            <a:spLocks noGrp="1"/>
          </p:cNvSpPr>
          <p:nvPr>
            <p:ph type="body" idx="10"/>
          </p:nvPr>
        </p:nvSpPr>
        <p:spPr>
          <a:xfrm>
            <a:off x="2129865" y="3770276"/>
            <a:ext cx="4998571" cy="257175"/>
          </a:xfrm>
          <a:prstGeom prst="rect">
            <a:avLst/>
          </a:prstGeom>
          <a:noFill/>
          <a:ln w="8890" cmpd="sng">
            <a:solidFill>
              <a:srgbClr val="000000"/>
            </a:solidFill>
            <a:prstDash val="solid"/>
          </a:ln>
        </p:spPr>
        <p:txBody>
          <a:bodyPr vert="horz" lIns="0" tIns="40005" rIns="0" bIns="0" anchor="t"/>
          <a:lstStyle>
            <a:lvl1pPr marL="46762" marR="93525" indent="0" algn="l">
              <a:lnSpc>
                <a:spcPts val="665"/>
              </a:lnSpc>
              <a:spcAft>
                <a:spcPts val="430"/>
              </a:spcAft>
              <a:defRPr/>
            </a:lvl1pPr>
          </a:lstStyle>
          <a:p>
            <a:pPr marL="91440" marR="182880" indent="0" algn="l">
              <a:lnSpc>
                <a:spcPts val="1300"/>
              </a:lnSpc>
              <a:spcAft>
                <a:spcPts val="840"/>
              </a:spcAft>
            </a:pPr>
            <a:r>
              <a:rPr lang="en-US" sz="588" spc="-13">
                <a:solidFill>
                  <a:srgbClr val="000000"/>
                </a:solidFill>
                <a:latin typeface="Calibri" panose="02020603050405020304" pitchFamily="2"/>
              </a:rPr>
              <a:t>Decision-maker determines responsibility and sanctions (if applicable) and notifies Parties within 5 days of completion of the hearing. </a:t>
            </a:r>
          </a:p>
        </p:txBody>
      </p:sp>
      <p:sp>
        <p:nvSpPr>
          <p:cNvPr id="34" name="Text Placeholder 33"/>
          <p:cNvSpPr>
            <a:spLocks noGrp="1"/>
          </p:cNvSpPr>
          <p:nvPr>
            <p:ph type="body" idx="10"/>
          </p:nvPr>
        </p:nvSpPr>
        <p:spPr>
          <a:xfrm>
            <a:off x="6064624" y="4538879"/>
            <a:ext cx="2749176" cy="461746"/>
          </a:xfrm>
          <a:prstGeom prst="rect">
            <a:avLst/>
          </a:prstGeom>
          <a:noFill/>
          <a:ln w="0" cmpd="sng">
            <a:noFill/>
            <a:prstDash val="solid"/>
          </a:ln>
        </p:spPr>
        <p:txBody>
          <a:bodyPr vert="horz" lIns="0" tIns="0" rIns="0" bIns="0" anchor="t"/>
          <a:lstStyle>
            <a:lvl1pPr marL="397481" marR="0" indent="0" algn="l">
              <a:lnSpc>
                <a:spcPts val="563"/>
              </a:lnSpc>
              <a:spcBef>
                <a:spcPts val="156"/>
              </a:spcBef>
              <a:spcAft>
                <a:spcPts val="151"/>
              </a:spcAft>
              <a:defRPr/>
            </a:lvl1pPr>
          </a:lstStyle>
          <a:p>
            <a:pPr marL="45720" marR="0" indent="0" algn="l">
              <a:lnSpc>
                <a:spcPts val="1300"/>
              </a:lnSpc>
              <a:spcAft>
                <a:spcPts val="0"/>
              </a:spcAft>
            </a:pPr>
            <a:r>
              <a:rPr lang="en-US" sz="588" b="1" spc="-10">
                <a:solidFill>
                  <a:srgbClr val="000000"/>
                </a:solidFill>
                <a:latin typeface="Calibri" panose="02020603050405020304" pitchFamily="2"/>
              </a:rPr>
              <a:t>Final determination from Vice Chancellor of Student Affairs</a:t>
            </a:r>
            <a:r>
              <a:rPr lang="en-US" sz="588" spc="-10">
                <a:solidFill>
                  <a:srgbClr val="000000"/>
                </a:solidFill>
                <a:latin typeface="Calibri" panose="02020603050405020304" pitchFamily="2"/>
              </a:rPr>
              <a:t>: Findings and sanctions upheld; findings upheld with modified sanctions; or remand to </a:t>
            </a:r>
          </a:p>
          <a:p>
            <a:pPr marL="777240" marR="0" indent="0" algn="l">
              <a:lnSpc>
                <a:spcPts val="1100"/>
              </a:lnSpc>
              <a:spcBef>
                <a:spcPts val="305"/>
              </a:spcBef>
              <a:spcAft>
                <a:spcPts val="295"/>
              </a:spcAft>
            </a:pPr>
            <a:r>
              <a:rPr lang="en-US" sz="588" spc="-13">
                <a:solidFill>
                  <a:srgbClr val="000000"/>
                </a:solidFill>
                <a:latin typeface="Calibri" panose="02020603050405020304" pitchFamily="2"/>
              </a:rPr>
              <a:t>a new hearing </a:t>
            </a:r>
          </a:p>
        </p:txBody>
      </p:sp>
      <p:sp>
        <p:nvSpPr>
          <p:cNvPr id="35" name="Text Placeholder 34"/>
          <p:cNvSpPr>
            <a:spLocks noGrp="1"/>
          </p:cNvSpPr>
          <p:nvPr>
            <p:ph type="body" idx="10"/>
          </p:nvPr>
        </p:nvSpPr>
        <p:spPr>
          <a:xfrm>
            <a:off x="3187700" y="4566805"/>
            <a:ext cx="2211294" cy="261721"/>
          </a:xfrm>
          <a:prstGeom prst="rect">
            <a:avLst/>
          </a:prstGeom>
          <a:noFill/>
          <a:ln w="12065" cmpd="sng">
            <a:solidFill>
              <a:srgbClr val="000000"/>
            </a:solidFill>
            <a:prstDash val="solid"/>
          </a:ln>
        </p:spPr>
        <p:txBody>
          <a:bodyPr vert="horz" lIns="0" tIns="24765" rIns="0" bIns="0" anchor="t"/>
          <a:lstStyle>
            <a:lvl1pPr marL="0" marR="0" indent="0" algn="ctr">
              <a:lnSpc>
                <a:spcPts val="716"/>
              </a:lnSpc>
              <a:spcAft>
                <a:spcPts val="378"/>
              </a:spcAft>
              <a:defRPr/>
            </a:lvl1pPr>
          </a:lstStyle>
          <a:p>
            <a:pPr marL="0" marR="0" indent="0" algn="ctr">
              <a:lnSpc>
                <a:spcPts val="1400"/>
              </a:lnSpc>
              <a:spcAft>
                <a:spcPts val="740"/>
              </a:spcAft>
            </a:pPr>
            <a:r>
              <a:rPr lang="en-US" sz="588" spc="0">
                <a:solidFill>
                  <a:srgbClr val="000000"/>
                </a:solidFill>
                <a:latin typeface="Calibri" panose="02020603050405020304" pitchFamily="2"/>
              </a:rPr>
              <a:t>Parties can appeal the </a:t>
            </a:r>
            <a:r>
              <a:t/>
            </a:r>
            <a:br/>
            <a:r>
              <a:rPr lang="en-US" sz="588" spc="0">
                <a:solidFill>
                  <a:srgbClr val="000000"/>
                </a:solidFill>
                <a:latin typeface="Calibri" panose="02020603050405020304" pitchFamily="2"/>
              </a:rPr>
              <a:t>finding and/or sanctions </a:t>
            </a:r>
          </a:p>
        </p:txBody>
      </p:sp>
    </p:spTree>
    <p:extLst>
      <p:ext uri="{BB962C8B-B14F-4D97-AF65-F5344CB8AC3E}">
        <p14:creationId xmlns:p14="http://schemas.microsoft.com/office/powerpoint/2010/main" val="258107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225715"/>
      </p:ext>
    </p:extLst>
  </p:cSld>
  <p:clrMap bg1="lt1" tx1="dk1" bg2="lt2" tx2="dk2" accent1="accent1" accent2="accent2" accent3="accent3" accent4="accent4" accent5="accent5" accent6="accent6" hlink="hlink" folHlink="folHlink"/>
  <p:sldLayoutIdLst>
    <p:sldLayoutId id="2147483670" r:id="rId1"/>
    <p:sldLayoutId id="2147483690" r:id="rId2"/>
    <p:sldLayoutId id="2147483667" r:id="rId3"/>
    <p:sldLayoutId id="2147483698" r:id="rId4"/>
    <p:sldLayoutId id="2147483696" r:id="rId5"/>
    <p:sldLayoutId id="2147483697" r:id="rId6"/>
    <p:sldLayoutId id="2147483694" r:id="rId7"/>
  </p:sldLayoutIdLst>
  <p:hf hdr="0" ftr="0" dt="0"/>
  <p:txStyles>
    <p:title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p:titleStyle>
    <p:body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681487"/>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7338D1-FB75-254F-82FA-B8B4891B6C47}"/>
              </a:ext>
            </a:extLst>
          </p:cNvPr>
          <p:cNvSpPr/>
          <p:nvPr/>
        </p:nvSpPr>
        <p:spPr>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err="1">
              <a:latin typeface="Century Gothic" pitchFamily="34" charset="0"/>
            </a:endParaRPr>
          </a:p>
        </p:txBody>
      </p:sp>
      <p:pic>
        <p:nvPicPr>
          <p:cNvPr id="5" name="Picture 4" descr="A picture containing blur&#10;&#10;Description automatically generated">
            <a:extLst>
              <a:ext uri="{FF2B5EF4-FFF2-40B4-BE49-F238E27FC236}">
                <a16:creationId xmlns:a16="http://schemas.microsoft.com/office/drawing/2014/main" id="{7E63731D-3057-5A41-9750-30C0055CD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5895"/>
            <a:ext cx="9144000" cy="2751710"/>
          </a:xfrm>
          <a:prstGeom prst="rect">
            <a:avLst/>
          </a:prstGeom>
        </p:spPr>
      </p:pic>
      <p:sp>
        <p:nvSpPr>
          <p:cNvPr id="2" name="Title 1"/>
          <p:cNvSpPr>
            <a:spLocks noGrp="1"/>
          </p:cNvSpPr>
          <p:nvPr>
            <p:ph type="ctrTitle" idx="4294967295"/>
          </p:nvPr>
        </p:nvSpPr>
        <p:spPr>
          <a:xfrm>
            <a:off x="0" y="2592763"/>
            <a:ext cx="9144000" cy="506727"/>
          </a:xfrm>
          <a:prstGeom prst="rect">
            <a:avLst/>
          </a:prstGeom>
        </p:spPr>
        <p:txBody>
          <a:bodyPr/>
          <a:lstStyle/>
          <a:p>
            <a:pPr algn="ctr"/>
            <a:r>
              <a:rPr lang="en-US" sz="1700" dirty="0" smtClean="0">
                <a:solidFill>
                  <a:schemeClr val="bg1"/>
                </a:solidFill>
                <a:latin typeface="Verdana" panose="020B0604030504040204" pitchFamily="34" charset="0"/>
                <a:ea typeface="Verdana" panose="020B0604030504040204" pitchFamily="34" charset="0"/>
              </a:rPr>
              <a:t>Title IX Training</a:t>
            </a:r>
            <a:endParaRPr lang="en-US" sz="1700" dirty="0">
              <a:solidFill>
                <a:schemeClr val="bg1"/>
              </a:solidFill>
              <a:latin typeface="Verdana" panose="020B0604030504040204" pitchFamily="34" charset="0"/>
              <a:ea typeface="Verdana" panose="020B0604030504040204" pitchFamily="34" charset="0"/>
            </a:endParaRPr>
          </a:p>
        </p:txBody>
      </p:sp>
      <p:sp>
        <p:nvSpPr>
          <p:cNvPr id="3" name="Subtitle 2"/>
          <p:cNvSpPr>
            <a:spLocks noGrp="1"/>
          </p:cNvSpPr>
          <p:nvPr>
            <p:ph type="subTitle" idx="4294967295"/>
          </p:nvPr>
        </p:nvSpPr>
        <p:spPr>
          <a:xfrm>
            <a:off x="1" y="3146890"/>
            <a:ext cx="9143999" cy="723990"/>
          </a:xfrm>
          <a:prstGeom prst="rect">
            <a:avLst/>
          </a:prstGeom>
        </p:spPr>
        <p:txBody>
          <a:bodyPr/>
          <a:lstStyle/>
          <a:p>
            <a:pPr marL="0" indent="0" algn="ctr">
              <a:buNone/>
            </a:pPr>
            <a:r>
              <a:rPr lang="en-US" sz="1300" dirty="0" smtClean="0">
                <a:solidFill>
                  <a:schemeClr val="bg1"/>
                </a:solidFill>
                <a:latin typeface="Verdana" panose="020B0604030504040204" pitchFamily="34" charset="0"/>
                <a:ea typeface="Verdana" panose="020B0604030504040204" pitchFamily="34" charset="0"/>
              </a:rPr>
              <a:t>Presentation Date</a:t>
            </a:r>
            <a:endParaRPr lang="en-US" sz="1300" dirty="0">
              <a:solidFill>
                <a:schemeClr val="bg1"/>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C5544CB1-706E-C849-A1CD-E530D883A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527" y="2137398"/>
            <a:ext cx="2732946" cy="210227"/>
          </a:xfrm>
          <a:prstGeom prst="rect">
            <a:avLst/>
          </a:prstGeom>
        </p:spPr>
      </p:pic>
      <p:sp>
        <p:nvSpPr>
          <p:cNvPr id="11" name="Subtitle 2">
            <a:extLst>
              <a:ext uri="{FF2B5EF4-FFF2-40B4-BE49-F238E27FC236}">
                <a16:creationId xmlns:a16="http://schemas.microsoft.com/office/drawing/2014/main" id="{92C236DC-A822-6E42-93A6-1FFB2E6024B0}"/>
              </a:ext>
            </a:extLst>
          </p:cNvPr>
          <p:cNvSpPr txBox="1">
            <a:spLocks/>
          </p:cNvSpPr>
          <p:nvPr/>
        </p:nvSpPr>
        <p:spPr>
          <a:xfrm>
            <a:off x="1" y="4201930"/>
            <a:ext cx="9143999" cy="723990"/>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ts val="900"/>
              </a:lnSpc>
              <a:buFont typeface="Arial" pitchFamily="34" charset="0"/>
              <a:buNone/>
            </a:pPr>
            <a:r>
              <a:rPr lang="en-US" sz="1000" b="1" dirty="0">
                <a:solidFill>
                  <a:srgbClr val="0A4976"/>
                </a:solidFill>
                <a:latin typeface="Verdana" panose="020B0604030504040204" pitchFamily="34" charset="0"/>
                <a:ea typeface="Verdana" panose="020B0604030504040204" pitchFamily="34" charset="0"/>
              </a:rPr>
              <a:t>Presented by</a:t>
            </a:r>
          </a:p>
          <a:p>
            <a:pPr marL="0" indent="0" algn="ctr">
              <a:lnSpc>
                <a:spcPts val="900"/>
              </a:lnSpc>
              <a:buFont typeface="Arial" pitchFamily="34" charset="0"/>
              <a:buNone/>
            </a:pPr>
            <a:r>
              <a:rPr lang="en-US" sz="1000" dirty="0" smtClean="0">
                <a:solidFill>
                  <a:srgbClr val="0A4976"/>
                </a:solidFill>
                <a:latin typeface="Verdana" panose="020B0604030504040204" pitchFamily="34" charset="0"/>
                <a:ea typeface="Verdana" panose="020B0604030504040204" pitchFamily="34" charset="0"/>
              </a:rPr>
              <a:t>Scott Cole  </a:t>
            </a:r>
            <a:endParaRPr lang="en-US" sz="1000" dirty="0">
              <a:solidFill>
                <a:srgbClr val="0A497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1904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Actual Knowledge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This </a:t>
            </a:r>
            <a:r>
              <a:rPr lang="en-US" dirty="0"/>
              <a:t>standard is not met when the only official of the recipient with actual knowledge is the respondent. </a:t>
            </a:r>
            <a:endParaRPr lang="en-US" dirty="0" smtClean="0"/>
          </a:p>
          <a:p>
            <a:r>
              <a:rPr lang="en-US" dirty="0" smtClean="0"/>
              <a:t>The </a:t>
            </a:r>
            <a:r>
              <a:rPr lang="en-US" dirty="0"/>
              <a:t>mere </a:t>
            </a:r>
            <a:r>
              <a:rPr lang="en-US" u="sng" dirty="0"/>
              <a:t>ability</a:t>
            </a:r>
            <a:r>
              <a:rPr lang="en-US" dirty="0"/>
              <a:t> or obligation to report sexual harassment or to inform a student about how to report sexual harassment, or having been trained to do so, does not qualify an individual as one who has authority to institute corrective measures on behalf of the recipient</a:t>
            </a:r>
            <a:r>
              <a:rPr lang="en-US" dirty="0" smtClean="0"/>
              <a:t>.</a:t>
            </a:r>
          </a:p>
          <a:p>
            <a:endParaRPr lang="en-US" dirty="0"/>
          </a:p>
        </p:txBody>
      </p:sp>
    </p:spTree>
    <p:extLst>
      <p:ext uri="{BB962C8B-B14F-4D97-AF65-F5344CB8AC3E}">
        <p14:creationId xmlns:p14="http://schemas.microsoft.com/office/powerpoint/2010/main" val="7724145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Written Determination of responsibility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a:t>Hearing Officer must issue a written determination regarding responsibility and provide the written determination to the parties </a:t>
            </a:r>
            <a:r>
              <a:rPr lang="en-US" u="sng" dirty="0"/>
              <a:t>simultaneously.</a:t>
            </a:r>
            <a:r>
              <a:rPr lang="en-US" dirty="0"/>
              <a:t> </a:t>
            </a:r>
            <a:r>
              <a:rPr lang="en-US" dirty="0" smtClean="0"/>
              <a:t>§</a:t>
            </a:r>
            <a:r>
              <a:rPr lang="en-US" dirty="0"/>
              <a:t>106.45(b)(7)(ii)-(iii) </a:t>
            </a:r>
            <a:endParaRPr lang="en-US" dirty="0" smtClean="0"/>
          </a:p>
          <a:p>
            <a:pPr lvl="2"/>
            <a:r>
              <a:rPr lang="en-US" dirty="0"/>
              <a:t>The determination regarding responsibility becomes final either on the date that the recipient provides the parties with the written determination of the result of the appeal, if an appeal is filed, or if an appeal is not filed, the date on which an appeal would no longer be considered timely. §106.45(b)(7)(iii) </a:t>
            </a:r>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7655803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Structure of Written Determination of responsibility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a:t>Identification of the allegations alleged to constitute sexual harassment as defined in § 106.30; </a:t>
            </a:r>
          </a:p>
          <a:p>
            <a:pPr lvl="2"/>
            <a:r>
              <a:rPr lang="en-US" dirty="0"/>
              <a:t>The procedural steps taken from receipt of the formal complaint through the determination regarding responsibility; </a:t>
            </a:r>
          </a:p>
          <a:p>
            <a:pPr lvl="2"/>
            <a:r>
              <a:rPr lang="en-US" dirty="0"/>
              <a:t>Findings of fact supporting the determination; </a:t>
            </a:r>
          </a:p>
          <a:p>
            <a:pPr lvl="2"/>
            <a:r>
              <a:rPr lang="en-US" dirty="0" smtClean="0"/>
              <a:t>Conclusions regarding the application of the </a:t>
            </a:r>
            <a:r>
              <a:rPr lang="en-US" dirty="0" smtClean="0"/>
              <a:t>Title IX policy </a:t>
            </a:r>
            <a:r>
              <a:rPr lang="en-US" dirty="0" smtClean="0"/>
              <a:t>to </a:t>
            </a:r>
            <a:r>
              <a:rPr lang="en-US" dirty="0" smtClean="0"/>
              <a:t>the facts;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428555090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Structure of Written Determination of responsibility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The decision-maker’s rationale for the result of each allegation, including rationale for the determination regarding responsibility; </a:t>
            </a:r>
          </a:p>
          <a:p>
            <a:pPr lvl="2"/>
            <a:r>
              <a:rPr lang="en-US" dirty="0" smtClean="0"/>
              <a:t>Any disciplinary sanctions the recipient imposes on the respondent, and whether the recipient will provide remedies to the complainant; and </a:t>
            </a:r>
          </a:p>
          <a:p>
            <a:pPr lvl="2"/>
            <a:r>
              <a:rPr lang="en-US" dirty="0" smtClean="0"/>
              <a:t>Information regarding the appeals process. </a:t>
            </a:r>
            <a:r>
              <a:rPr lang="en-US" dirty="0" smtClean="0"/>
              <a:t> </a:t>
            </a:r>
            <a:endParaRPr lang="en-US" dirty="0" smtClean="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2828029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Remedies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342840" lvl="2" indent="0">
              <a:buNone/>
            </a:pPr>
            <a:endParaRPr lang="en-US" dirty="0" smtClean="0"/>
          </a:p>
          <a:p>
            <a:pPr lvl="1"/>
            <a:r>
              <a:rPr lang="en-US" dirty="0" smtClean="0"/>
              <a:t>You decide appropriate remedies per your policies</a:t>
            </a:r>
          </a:p>
          <a:p>
            <a:pPr lvl="1"/>
            <a:r>
              <a:rPr lang="en-US" dirty="0" smtClean="0"/>
              <a:t>Remedies </a:t>
            </a:r>
            <a:r>
              <a:rPr lang="en-US" dirty="0"/>
              <a:t>must be designed to “restore or preserve equal access to the recipient’s education program or activity.” </a:t>
            </a:r>
            <a:r>
              <a:rPr lang="en-US" dirty="0" smtClean="0"/>
              <a:t> </a:t>
            </a:r>
            <a:endParaRPr lang="en-US" dirty="0" smtClean="0"/>
          </a:p>
          <a:p>
            <a:pPr lvl="1"/>
            <a:r>
              <a:rPr lang="en-US" dirty="0"/>
              <a:t>Designed to “restore or preserve equal access to the recipient’s education program or </a:t>
            </a:r>
            <a:r>
              <a:rPr lang="en-US" dirty="0" smtClean="0"/>
              <a:t>activity”</a:t>
            </a:r>
            <a:endParaRPr lang="en-US" dirty="0" smtClean="0"/>
          </a:p>
          <a:p>
            <a:pPr lvl="1"/>
            <a:r>
              <a:rPr lang="en-US" dirty="0" smtClean="0"/>
              <a:t>May burden </a:t>
            </a:r>
            <a:r>
              <a:rPr lang="en-US" dirty="0"/>
              <a:t>the respondent, or be punitive or disciplinary in nature</a:t>
            </a:r>
            <a:r>
              <a:rPr lang="en-US" dirty="0" smtClean="0"/>
              <a:t>.</a:t>
            </a:r>
          </a:p>
          <a:p>
            <a:pPr lvl="1"/>
            <a:r>
              <a:rPr lang="en-US" dirty="0"/>
              <a:t>When remedies are included in the final determination, the complainant then communicates separately with the Title IX Coordinator to discuss appropriate remedies. </a:t>
            </a:r>
            <a:r>
              <a:rPr lang="en-US" dirty="0" smtClean="0"/>
              <a:t> </a:t>
            </a:r>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9708711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Appeals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342840" lvl="2" indent="0">
              <a:buNone/>
            </a:pPr>
            <a:endParaRPr lang="en-US" dirty="0" smtClean="0"/>
          </a:p>
          <a:p>
            <a:pPr lvl="1"/>
            <a:r>
              <a:rPr lang="en-US" dirty="0"/>
              <a:t>Institutions must offer </a:t>
            </a:r>
            <a:r>
              <a:rPr lang="en-US" u="sng" dirty="0"/>
              <a:t>both parties </a:t>
            </a:r>
            <a:r>
              <a:rPr lang="en-US" dirty="0"/>
              <a:t>an appeal from a determination regarding responsibility and from an institution’s dismissal of a formal complaint or any allegations therein (whether or not it is a mandatory or discretionary dismissal</a:t>
            </a:r>
            <a:r>
              <a:rPr lang="en-US" dirty="0" smtClean="0"/>
              <a:t>).</a:t>
            </a:r>
          </a:p>
          <a:p>
            <a:pPr lvl="1"/>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9446713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Requirement for Appeals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a:t>Notify the other party in writing when an appeal is filed and implement appeal procedures equally for both parties; </a:t>
            </a:r>
          </a:p>
          <a:p>
            <a:pPr lvl="2"/>
            <a:r>
              <a:rPr lang="en-US" dirty="0"/>
              <a:t>Ensure that the decision-maker(s) for the appeal is not the same person as the decision-maker(s) that reached the determination regarding </a:t>
            </a:r>
            <a:r>
              <a:rPr lang="en-US" dirty="0" smtClean="0"/>
              <a:t>responsibility </a:t>
            </a:r>
            <a:r>
              <a:rPr lang="en-US" dirty="0"/>
              <a:t>or dismissal, the investigator(s), or the Title IX Coordinator; </a:t>
            </a:r>
          </a:p>
          <a:p>
            <a:pPr lvl="2"/>
            <a:r>
              <a:rPr lang="en-US" dirty="0"/>
              <a:t>Ensure that the decision-maker(s) for the appeal complies with the standards set forth in paragraph (b)(1)(iii) of this section; </a:t>
            </a:r>
          </a:p>
          <a:p>
            <a:pPr lvl="2"/>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5622265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Mandatory Basis for Appeals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Procedural </a:t>
            </a:r>
            <a:r>
              <a:rPr lang="en-US" dirty="0"/>
              <a:t>irregularity that affected the outcome of the matter; </a:t>
            </a:r>
          </a:p>
          <a:p>
            <a:pPr lvl="2"/>
            <a:r>
              <a:rPr lang="en-US" dirty="0"/>
              <a:t>New evidence that was not reasonably available at the time the determination regarding responsibility or dismissal was made, that could affect the outcome of the matter; and </a:t>
            </a:r>
          </a:p>
          <a:p>
            <a:pPr lvl="2"/>
            <a:r>
              <a:rPr lang="en-US" dirty="0"/>
              <a:t>The Title IX Coordinator, investigator(s), or decision-maker(s) had a conflict of interest or bias for or </a:t>
            </a:r>
            <a:r>
              <a:rPr lang="en-US" dirty="0" smtClean="0"/>
              <a:t>against </a:t>
            </a:r>
            <a:r>
              <a:rPr lang="en-US" dirty="0"/>
              <a:t>complainants or respondents generally or the individual complainant or respondent that affected  the outcome of the matter. </a:t>
            </a:r>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1299467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Appeals of Dismissals- </a:t>
            </a:r>
            <a:r>
              <a:rPr lang="en-US" dirty="0" smtClean="0"/>
              <a:t>Questions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1"/>
            <a:r>
              <a:rPr lang="en-US" dirty="0" smtClean="0"/>
              <a:t>Do </a:t>
            </a:r>
            <a:r>
              <a:rPr lang="en-US" dirty="0"/>
              <a:t>sufficient grounds exist for at least one basis of appeal (i.e., procedural irregularity, new evidence, bias/conflict, </a:t>
            </a:r>
            <a:endParaRPr lang="en-US" dirty="0" smtClean="0"/>
          </a:p>
          <a:p>
            <a:pPr lvl="1"/>
            <a:r>
              <a:rPr lang="en-US" dirty="0" smtClean="0"/>
              <a:t>Is </a:t>
            </a:r>
            <a:r>
              <a:rPr lang="en-US" dirty="0"/>
              <a:t>there </a:t>
            </a:r>
            <a:r>
              <a:rPr lang="en-US" dirty="0" smtClean="0"/>
              <a:t>any merit to the </a:t>
            </a:r>
            <a:r>
              <a:rPr lang="en-US" dirty="0"/>
              <a:t>appeal </a:t>
            </a:r>
            <a:r>
              <a:rPr lang="en-US" dirty="0" smtClean="0"/>
              <a:t>if </a:t>
            </a:r>
            <a:r>
              <a:rPr lang="en-US" dirty="0"/>
              <a:t>yes, was the outcome affected (or, if new evidence, could it have been)? </a:t>
            </a:r>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1002334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Appeals of Dismissals- </a:t>
            </a:r>
            <a:r>
              <a:rPr lang="en-US" dirty="0" smtClean="0"/>
              <a:t>Process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1"/>
            <a:endParaRPr lang="en-US" dirty="0"/>
          </a:p>
          <a:p>
            <a:pPr lvl="1"/>
            <a:r>
              <a:rPr lang="en-US" dirty="0"/>
              <a:t>A</a:t>
            </a:r>
            <a:r>
              <a:rPr lang="en-US" dirty="0" smtClean="0"/>
              <a:t>ppeal </a:t>
            </a:r>
            <a:r>
              <a:rPr lang="en-US" dirty="0"/>
              <a:t>is heard by an </a:t>
            </a:r>
            <a:r>
              <a:rPr lang="en-US" dirty="0" smtClean="0"/>
              <a:t>appeals </a:t>
            </a:r>
            <a:r>
              <a:rPr lang="en-US" dirty="0"/>
              <a:t>officer who is responsible for reviewing the appeal and making a decision. The appeal officer is usually appointed by </a:t>
            </a:r>
            <a:r>
              <a:rPr lang="en-US" dirty="0" smtClean="0"/>
              <a:t>the </a:t>
            </a:r>
            <a:r>
              <a:rPr lang="en-US" dirty="0"/>
              <a:t>Title IX </a:t>
            </a:r>
            <a:r>
              <a:rPr lang="en-US" dirty="0" smtClean="0"/>
              <a:t>coordinator.</a:t>
            </a:r>
          </a:p>
          <a:p>
            <a:pPr lvl="1"/>
            <a:r>
              <a:rPr lang="en-US" dirty="0" smtClean="0"/>
              <a:t>Must not have been involved </a:t>
            </a:r>
            <a:r>
              <a:rPr lang="en-US" dirty="0"/>
              <a:t>in the original investigation or decision-making process. </a:t>
            </a:r>
            <a:endParaRPr lang="en-US" dirty="0" smtClean="0"/>
          </a:p>
          <a:p>
            <a:pPr lvl="1"/>
            <a:r>
              <a:rPr lang="en-US" dirty="0"/>
              <a:t>A</a:t>
            </a:r>
            <a:r>
              <a:rPr lang="en-US" dirty="0" smtClean="0"/>
              <a:t>ppeal officer reviews </a:t>
            </a:r>
            <a:r>
              <a:rPr lang="en-US" dirty="0"/>
              <a:t>the record of the hearing and determine whether there were any procedural errors or other issues that would warrant a new hearing or a different </a:t>
            </a:r>
            <a:r>
              <a:rPr lang="en-US" dirty="0" smtClean="0"/>
              <a:t>outcome.</a:t>
            </a:r>
          </a:p>
          <a:p>
            <a:pPr lvl="1"/>
            <a:r>
              <a:rPr lang="en-US" dirty="0" smtClean="0"/>
              <a:t>Must issue a written decision</a:t>
            </a:r>
            <a:endParaRPr lang="en-US" dirty="0"/>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9211714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Appeals- Written Appeal Order</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Must describe </a:t>
            </a:r>
            <a:r>
              <a:rPr lang="en-US" dirty="0"/>
              <a:t>the result of the appeal and the rationale for the </a:t>
            </a:r>
            <a:r>
              <a:rPr lang="en-US" dirty="0" smtClean="0"/>
              <a:t>result</a:t>
            </a:r>
          </a:p>
          <a:p>
            <a:pPr lvl="2"/>
            <a:r>
              <a:rPr lang="en-US" dirty="0" smtClean="0"/>
              <a:t>The </a:t>
            </a:r>
            <a:r>
              <a:rPr lang="en-US" dirty="0"/>
              <a:t>regulations require </a:t>
            </a:r>
            <a:r>
              <a:rPr lang="en-US" dirty="0" smtClean="0"/>
              <a:t>reasoned </a:t>
            </a:r>
            <a:r>
              <a:rPr lang="en-US" dirty="0"/>
              <a:t>written </a:t>
            </a:r>
            <a:r>
              <a:rPr lang="en-US" dirty="0" smtClean="0"/>
              <a:t>decision </a:t>
            </a:r>
            <a:r>
              <a:rPr lang="en-US" dirty="0"/>
              <a:t>describing the appeal </a:t>
            </a:r>
            <a:r>
              <a:rPr lang="en-US" dirty="0" smtClean="0"/>
              <a:t>result.</a:t>
            </a:r>
            <a:endParaRPr lang="en-US" dirty="0"/>
          </a:p>
          <a:p>
            <a:pPr lvl="2"/>
            <a:r>
              <a:rPr lang="en-US" dirty="0"/>
              <a:t>Written decision must be issued simultaneously to both parties. </a:t>
            </a:r>
            <a:endParaRPr lang="en-US" dirty="0" smtClean="0"/>
          </a:p>
          <a:p>
            <a:pPr lvl="2"/>
            <a:r>
              <a:rPr lang="en-US" dirty="0" smtClean="0"/>
              <a:t>Notice that there are no other appeals</a:t>
            </a:r>
            <a:endParaRPr lang="en-US" dirty="0"/>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pPr marL="0" indent="0">
              <a:buNone/>
            </a:pP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538120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Summary of your Obligations</a:t>
            </a:r>
            <a:r>
              <a:rPr lang="en-US" dirty="0"/>
              <a:t/>
            </a:r>
            <a:br>
              <a:rPr lang="en-US" dirty="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400" dirty="0"/>
              <a:t>If you have </a:t>
            </a:r>
            <a:r>
              <a:rPr lang="en-US" sz="1400" u="sng" dirty="0"/>
              <a:t>actual knowledge </a:t>
            </a:r>
            <a:r>
              <a:rPr lang="en-US" sz="1400" dirty="0"/>
              <a:t>of </a:t>
            </a:r>
            <a:r>
              <a:rPr lang="en-US" sz="1400" u="sng" dirty="0"/>
              <a:t>sexual harassment  </a:t>
            </a:r>
            <a:r>
              <a:rPr lang="en-US" sz="1400" dirty="0"/>
              <a:t/>
            </a:r>
            <a:br>
              <a:rPr lang="en-US" sz="1400" dirty="0"/>
            </a:br>
            <a:r>
              <a:rPr lang="en-US" sz="1400" dirty="0"/>
              <a:t>that occurred in your </a:t>
            </a:r>
            <a:r>
              <a:rPr lang="en-US" sz="1400" u="sng" dirty="0"/>
              <a:t>education program or </a:t>
            </a:r>
            <a:br>
              <a:rPr lang="en-US" sz="1400" u="sng" dirty="0"/>
            </a:br>
            <a:r>
              <a:rPr lang="en-US" sz="1400" u="sng" dirty="0"/>
              <a:t>activity</a:t>
            </a:r>
            <a:r>
              <a:rPr lang="en-US" sz="1400" dirty="0"/>
              <a:t> against a person </a:t>
            </a:r>
            <a:r>
              <a:rPr lang="en-US" sz="1400" u="sng" dirty="0"/>
              <a:t>in the United States</a:t>
            </a:r>
            <a:r>
              <a:rPr lang="en-US" sz="1400" dirty="0"/>
              <a:t>, then </a:t>
            </a:r>
            <a:br>
              <a:rPr lang="en-US" sz="1400" dirty="0"/>
            </a:br>
            <a:r>
              <a:rPr lang="en-US" sz="1400" dirty="0"/>
              <a:t>you must respond promptly in a manner that is not </a:t>
            </a:r>
            <a:br>
              <a:rPr lang="en-US" sz="1400" dirty="0"/>
            </a:br>
            <a:r>
              <a:rPr lang="en-US" sz="1400" u="sng" dirty="0"/>
              <a:t>deliberately indifferent</a:t>
            </a:r>
            <a:r>
              <a:rPr lang="en-US" sz="1400" dirty="0"/>
              <a:t>. </a:t>
            </a:r>
            <a:endParaRPr lang="en-US" sz="1400" dirty="0" smtClean="0"/>
          </a:p>
          <a:p>
            <a:pPr marL="0" indent="0">
              <a:buNone/>
            </a:pPr>
            <a:endParaRPr lang="en-US" sz="1400" dirty="0"/>
          </a:p>
          <a:p>
            <a:pPr marL="0" indent="0">
              <a:buNone/>
            </a:pPr>
            <a:r>
              <a:rPr lang="en-US" sz="1400" dirty="0" smtClean="0"/>
              <a:t>Acting with “actual knowledge” and with “Deliberate Indifference” exposes the college </a:t>
            </a:r>
            <a:r>
              <a:rPr lang="en-US" sz="1400" dirty="0" smtClean="0"/>
              <a:t>to liability for damages in court.</a:t>
            </a:r>
            <a:endParaRPr lang="en-US" sz="1400" dirty="0" smtClean="0"/>
          </a:p>
          <a:p>
            <a:pPr marL="0" indent="0">
              <a:buNone/>
            </a:pPr>
            <a:r>
              <a:rPr lang="en-US" sz="1400" dirty="0" smtClean="0"/>
              <a:t> </a:t>
            </a:r>
            <a:endParaRPr lang="en-US" sz="14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642708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2818534" y="286724"/>
            <a:ext cx="950768" cy="237043"/>
          </a:xfrm>
          <a:prstGeom prst="rect">
            <a:avLst/>
          </a:prstGeom>
        </p:spPr>
      </p:pic>
      <p:pic>
        <p:nvPicPr>
          <p:cNvPr id="10" name="Picture 9"/>
          <p:cNvPicPr/>
          <p:nvPr/>
        </p:nvPicPr>
        <p:blipFill>
          <a:blip r:embed="rId3"/>
          <a:stretch>
            <a:fillRect/>
          </a:stretch>
        </p:blipFill>
        <p:spPr>
          <a:xfrm>
            <a:off x="4511279" y="3114025"/>
            <a:ext cx="40589" cy="100013"/>
          </a:xfrm>
          <a:prstGeom prst="rect">
            <a:avLst/>
          </a:prstGeom>
        </p:spPr>
      </p:pic>
      <p:pic>
        <p:nvPicPr>
          <p:cNvPr id="13" name="Picture 12"/>
          <p:cNvPicPr/>
          <p:nvPr/>
        </p:nvPicPr>
        <p:blipFill>
          <a:blip r:embed="rId3"/>
          <a:stretch>
            <a:fillRect/>
          </a:stretch>
        </p:blipFill>
        <p:spPr>
          <a:xfrm>
            <a:off x="4509655" y="3471213"/>
            <a:ext cx="40589" cy="99688"/>
          </a:xfrm>
          <a:prstGeom prst="rect">
            <a:avLst/>
          </a:prstGeom>
        </p:spPr>
      </p:pic>
      <p:pic>
        <p:nvPicPr>
          <p:cNvPr id="18" name="Picture 17"/>
          <p:cNvPicPr/>
          <p:nvPr/>
        </p:nvPicPr>
        <p:blipFill>
          <a:blip r:embed="rId4"/>
          <a:stretch>
            <a:fillRect/>
          </a:stretch>
        </p:blipFill>
        <p:spPr>
          <a:xfrm>
            <a:off x="2658124" y="958561"/>
            <a:ext cx="3636169" cy="17800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4988636"/>
              </p:ext>
            </p:extLst>
          </p:nvPr>
        </p:nvGraphicFramePr>
        <p:xfrm>
          <a:off x="2658125" y="266267"/>
          <a:ext cx="1111178" cy="285750"/>
        </p:xfrm>
        <a:graphic>
          <a:graphicData uri="http://schemas.openxmlformats.org/drawingml/2006/table">
            <a:tbl>
              <a:tblPr/>
              <a:tblGrid>
                <a:gridCol w="1111178">
                  <a:extLst>
                    <a:ext uri="{9D8B030D-6E8A-4147-A177-3AD203B41FA5}">
                      <a16:colId xmlns:a16="http://schemas.microsoft.com/office/drawing/2014/main" val="20000"/>
                    </a:ext>
                  </a:extLst>
                </a:gridCol>
              </a:tblGrid>
              <a:tr h="285750">
                <a:tc>
                  <a:txBody>
                    <a:bodyPr/>
                    <a:lstStyle/>
                    <a:p>
                      <a:endParaRPr sz="9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2658125" y="723792"/>
            <a:ext cx="3636818" cy="234770"/>
          </a:xfrm>
          <a:prstGeom prst="rect">
            <a:avLst/>
          </a:prstGeom>
          <a:noFill/>
          <a:ln w="0" cmpd="sng">
            <a:noFill/>
            <a:prstDash val="solid"/>
          </a:ln>
        </p:spPr>
        <p:txBody>
          <a:bodyPr vert="horz" lIns="0" tIns="0" rIns="0" bIns="0" anchor="t"/>
          <a:lstStyle/>
          <a:p>
            <a:r>
              <a:rPr lang="en-US" sz="997" b="1" spc="-8" dirty="0">
                <a:solidFill>
                  <a:srgbClr val="000000"/>
                </a:solidFill>
                <a:latin typeface="Arial" panose="02020603050405020304" pitchFamily="2"/>
              </a:rPr>
              <a:t>Title IX Investigation Process </a:t>
            </a:r>
          </a:p>
        </p:txBody>
      </p:sp>
      <p:sp>
        <p:nvSpPr>
          <p:cNvPr id="8" name="Text Placeholder 7"/>
          <p:cNvSpPr>
            <a:spLocks noGrp="1"/>
          </p:cNvSpPr>
          <p:nvPr>
            <p:ph type="body" idx="10"/>
          </p:nvPr>
        </p:nvSpPr>
        <p:spPr>
          <a:xfrm>
            <a:off x="2929262" y="2752617"/>
            <a:ext cx="3181242" cy="347446"/>
          </a:xfrm>
          <a:prstGeom prst="rect">
            <a:avLst/>
          </a:prstGeom>
          <a:noFill/>
          <a:ln w="8890" cmpd="sng">
            <a:solidFill>
              <a:srgbClr val="000000"/>
            </a:solidFill>
            <a:prstDash val="solid"/>
          </a:ln>
        </p:spPr>
        <p:txBody>
          <a:bodyPr vert="horz" lIns="0" tIns="18509" rIns="0" bIns="0" anchor="t"/>
          <a:lstStyle/>
          <a:p>
            <a:pPr>
              <a:lnSpc>
                <a:spcPts val="665"/>
              </a:lnSpc>
              <a:spcAft>
                <a:spcPts val="453"/>
              </a:spcAft>
            </a:pPr>
            <a:r>
              <a:rPr lang="en-US" sz="588" spc="-10">
                <a:solidFill>
                  <a:srgbClr val="000000"/>
                </a:solidFill>
                <a:latin typeface="Calibri" panose="02020603050405020304" pitchFamily="2"/>
              </a:rPr>
              <a:t>Title IX Office meets independently with complaint party, responding party, and witnesses to review their </a:t>
            </a:r>
            <a:r>
              <a:t/>
            </a:r>
            <a:br/>
            <a:r>
              <a:rPr lang="en-US" sz="588" spc="-10">
                <a:solidFill>
                  <a:srgbClr val="000000"/>
                </a:solidFill>
                <a:latin typeface="Calibri" panose="02020603050405020304" pitchFamily="2"/>
              </a:rPr>
              <a:t>rights, discuss investigation process, conduct interviews, and collect evidence. Investigators prepare </a:t>
            </a:r>
            <a:r>
              <a:t/>
            </a:r>
            <a:br/>
            <a:r>
              <a:rPr lang="en-US" sz="588" spc="-10">
                <a:solidFill>
                  <a:srgbClr val="000000"/>
                </a:solidFill>
                <a:latin typeface="Calibri" panose="02020603050405020304" pitchFamily="2"/>
              </a:rPr>
              <a:t>written statements that participants may review/correct prior to finalization. </a:t>
            </a:r>
          </a:p>
        </p:txBody>
      </p:sp>
      <p:sp>
        <p:nvSpPr>
          <p:cNvPr id="11" name="Text Placeholder 10"/>
          <p:cNvSpPr>
            <a:spLocks noGrp="1"/>
          </p:cNvSpPr>
          <p:nvPr>
            <p:ph type="body" idx="10"/>
          </p:nvPr>
        </p:nvSpPr>
        <p:spPr>
          <a:xfrm>
            <a:off x="3379643" y="3230923"/>
            <a:ext cx="2536031" cy="227626"/>
          </a:xfrm>
          <a:prstGeom prst="rect">
            <a:avLst/>
          </a:prstGeom>
          <a:noFill/>
          <a:ln w="8890" cmpd="sng">
            <a:solidFill>
              <a:srgbClr val="000000"/>
            </a:solidFill>
            <a:prstDash val="solid"/>
          </a:ln>
        </p:spPr>
        <p:txBody>
          <a:bodyPr vert="horz" lIns="0" tIns="17210" rIns="0" bIns="0" anchor="t"/>
          <a:lstStyle/>
          <a:p>
            <a:pPr>
              <a:lnSpc>
                <a:spcPts val="665"/>
              </a:lnSpc>
              <a:spcAft>
                <a:spcPts val="184"/>
              </a:spcAft>
            </a:pPr>
            <a:r>
              <a:rPr lang="en-US" sz="588" spc="-10">
                <a:solidFill>
                  <a:srgbClr val="000000"/>
                </a:solidFill>
                <a:latin typeface="Calibri" panose="02020603050405020304" pitchFamily="2"/>
              </a:rPr>
              <a:t>Investigators provide parties electronic access to all evidence collected that relates </a:t>
            </a:r>
            <a:r>
              <a:t/>
            </a:r>
            <a:br/>
            <a:r>
              <a:rPr lang="en-US" sz="588" spc="-10">
                <a:solidFill>
                  <a:srgbClr val="000000"/>
                </a:solidFill>
                <a:latin typeface="Calibri" panose="02020603050405020304" pitchFamily="2"/>
              </a:rPr>
              <a:t>to Formal Complaint. Parties have 10 days to review and respond to evidence. </a:t>
            </a:r>
          </a:p>
        </p:txBody>
      </p:sp>
      <p:sp>
        <p:nvSpPr>
          <p:cNvPr id="14" name="Text Placeholder 13"/>
          <p:cNvSpPr>
            <a:spLocks noGrp="1"/>
          </p:cNvSpPr>
          <p:nvPr>
            <p:ph type="body" idx="10"/>
          </p:nvPr>
        </p:nvSpPr>
        <p:spPr>
          <a:xfrm>
            <a:off x="3184814" y="3638053"/>
            <a:ext cx="2797752" cy="403622"/>
          </a:xfrm>
          <a:prstGeom prst="rect">
            <a:avLst/>
          </a:prstGeom>
          <a:noFill/>
          <a:ln w="8890" cmpd="sng">
            <a:solidFill>
              <a:srgbClr val="000000"/>
            </a:solidFill>
            <a:prstDash val="solid"/>
          </a:ln>
        </p:spPr>
        <p:txBody>
          <a:bodyPr vert="horz" lIns="0" tIns="19483" rIns="0" bIns="0" anchor="t"/>
          <a:lstStyle/>
          <a:p>
            <a:pPr>
              <a:lnSpc>
                <a:spcPts val="665"/>
              </a:lnSpc>
              <a:spcAft>
                <a:spcPts val="197"/>
              </a:spcAft>
            </a:pPr>
            <a:r>
              <a:rPr lang="en-US" sz="588" spc="-10" dirty="0">
                <a:solidFill>
                  <a:srgbClr val="000000"/>
                </a:solidFill>
                <a:latin typeface="Calibri" panose="02020603050405020304" pitchFamily="2"/>
              </a:rPr>
              <a:t>Investigators prepare draft investigation report &amp; send to parties. Draft report includes case </a:t>
            </a:r>
            <a:r>
              <a:rPr dirty="0"/>
              <a:t/>
            </a:r>
            <a:br>
              <a:rPr dirty="0"/>
            </a:br>
            <a:r>
              <a:rPr lang="en-US" sz="588" spc="-10" dirty="0">
                <a:solidFill>
                  <a:srgbClr val="000000"/>
                </a:solidFill>
                <a:latin typeface="Calibri" panose="02020603050405020304" pitchFamily="2"/>
              </a:rPr>
              <a:t>timeline, written statements, and summary of evidence related to Formal Complaint. Parties </a:t>
            </a:r>
            <a:r>
              <a:rPr dirty="0"/>
              <a:t/>
            </a:r>
            <a:br>
              <a:rPr dirty="0"/>
            </a:br>
            <a:r>
              <a:rPr lang="en-US" sz="588" spc="-10" dirty="0">
                <a:solidFill>
                  <a:srgbClr val="000000"/>
                </a:solidFill>
                <a:latin typeface="Calibri" panose="02020603050405020304" pitchFamily="2"/>
              </a:rPr>
              <a:t>have 10 days to review and respond to draft report. Investigators then finalize report, </a:t>
            </a:r>
            <a:r>
              <a:rPr dirty="0"/>
              <a:t/>
            </a:r>
            <a:br>
              <a:rPr dirty="0"/>
            </a:br>
            <a:r>
              <a:rPr lang="en-US" sz="588" spc="-10" dirty="0">
                <a:solidFill>
                  <a:srgbClr val="000000"/>
                </a:solidFill>
                <a:latin typeface="Calibri" panose="02020603050405020304" pitchFamily="2"/>
              </a:rPr>
              <a:t>including other party’s response, and send to both parties and </a:t>
            </a:r>
            <a:r>
              <a:rPr lang="en-US" sz="588" spc="-10" dirty="0" err="1">
                <a:solidFill>
                  <a:srgbClr val="000000"/>
                </a:solidFill>
                <a:latin typeface="Calibri" panose="02020603050405020304" pitchFamily="2"/>
              </a:rPr>
              <a:t>decisionmaker</a:t>
            </a:r>
            <a:r>
              <a:rPr lang="en-US" sz="588" spc="-10" dirty="0">
                <a:solidFill>
                  <a:srgbClr val="000000"/>
                </a:solidFill>
                <a:latin typeface="Calibri" panose="02020603050405020304" pitchFamily="2"/>
              </a:rPr>
              <a:t>(s). </a:t>
            </a:r>
          </a:p>
        </p:txBody>
      </p:sp>
      <p:sp>
        <p:nvSpPr>
          <p:cNvPr id="19" name="Text Placeholder 18"/>
          <p:cNvSpPr>
            <a:spLocks noGrp="1"/>
          </p:cNvSpPr>
          <p:nvPr>
            <p:ph type="body" idx="10"/>
          </p:nvPr>
        </p:nvSpPr>
        <p:spPr>
          <a:xfrm>
            <a:off x="2658124" y="1653778"/>
            <a:ext cx="1552142" cy="355239"/>
          </a:xfrm>
          <a:prstGeom prst="rect">
            <a:avLst/>
          </a:prstGeom>
          <a:noFill/>
          <a:ln w="8890" cmpd="sng">
            <a:solidFill>
              <a:srgbClr val="000000"/>
            </a:solidFill>
            <a:prstDash val="solid"/>
          </a:ln>
        </p:spPr>
        <p:txBody>
          <a:bodyPr vert="horz" lIns="0" tIns="18509" rIns="0" bIns="0" anchor="t"/>
          <a:lstStyle/>
          <a:p>
            <a:pPr marL="70144" marR="70144" algn="just">
              <a:lnSpc>
                <a:spcPts val="665"/>
              </a:lnSpc>
              <a:spcAft>
                <a:spcPts val="491"/>
              </a:spcAft>
            </a:pPr>
            <a:r>
              <a:rPr lang="en-US" sz="588" spc="-15">
                <a:solidFill>
                  <a:srgbClr val="000000"/>
                </a:solidFill>
                <a:latin typeface="Calibri" panose="02020603050405020304" pitchFamily="2"/>
              </a:rPr>
              <a:t>Title IX Office works with other units to provide supportive measures such as No Contact Orders; academic, living, or work accommodations; etc. </a:t>
            </a:r>
          </a:p>
        </p:txBody>
      </p:sp>
      <p:sp>
        <p:nvSpPr>
          <p:cNvPr id="20" name="Text Placeholder 19"/>
          <p:cNvSpPr>
            <a:spLocks noGrp="1"/>
          </p:cNvSpPr>
          <p:nvPr>
            <p:ph type="body" idx="10"/>
          </p:nvPr>
        </p:nvSpPr>
        <p:spPr>
          <a:xfrm>
            <a:off x="4509655" y="1666117"/>
            <a:ext cx="1753466" cy="335107"/>
          </a:xfrm>
          <a:prstGeom prst="rect">
            <a:avLst/>
          </a:prstGeom>
          <a:noFill/>
          <a:ln w="8890" cmpd="sng">
            <a:solidFill>
              <a:srgbClr val="000000"/>
            </a:solidFill>
            <a:prstDash val="solid"/>
          </a:ln>
        </p:spPr>
        <p:txBody>
          <a:bodyPr vert="horz" lIns="0" tIns="19808" rIns="0" bIns="0" anchor="t"/>
          <a:lstStyle/>
          <a:p>
            <a:pPr>
              <a:lnSpc>
                <a:spcPts val="665"/>
              </a:lnSpc>
              <a:spcAft>
                <a:spcPts val="353"/>
              </a:spcAft>
            </a:pPr>
            <a:r>
              <a:rPr lang="en-US" sz="588">
                <a:solidFill>
                  <a:srgbClr val="000000"/>
                </a:solidFill>
                <a:latin typeface="Calibri" panose="02020603050405020304" pitchFamily="2"/>
              </a:rPr>
              <a:t>Title IX Office sends both parties Notice of Allegations. </a:t>
            </a:r>
            <a:r>
              <a:t/>
            </a:r>
            <a:br/>
            <a:r>
              <a:rPr lang="en-US" sz="588">
                <a:solidFill>
                  <a:srgbClr val="000000"/>
                </a:solidFill>
                <a:latin typeface="Calibri" panose="02020603050405020304" pitchFamily="2"/>
              </a:rPr>
              <a:t>Title IX Coordinator determines whether all or part of </a:t>
            </a:r>
            <a:r>
              <a:t/>
            </a:r>
            <a:br/>
            <a:r>
              <a:rPr lang="en-US" sz="588">
                <a:solidFill>
                  <a:srgbClr val="000000"/>
                </a:solidFill>
                <a:latin typeface="Calibri" panose="02020603050405020304" pitchFamily="2"/>
              </a:rPr>
              <a:t>the Formal Complaint must be dismissed. </a:t>
            </a:r>
          </a:p>
        </p:txBody>
      </p:sp>
      <p:sp>
        <p:nvSpPr>
          <p:cNvPr id="21" name="Text Placeholder 20"/>
          <p:cNvSpPr>
            <a:spLocks noGrp="1"/>
          </p:cNvSpPr>
          <p:nvPr>
            <p:ph type="body" idx="10"/>
          </p:nvPr>
        </p:nvSpPr>
        <p:spPr>
          <a:xfrm>
            <a:off x="3795929" y="1254702"/>
            <a:ext cx="1582016" cy="327314"/>
          </a:xfrm>
          <a:prstGeom prst="rect">
            <a:avLst/>
          </a:prstGeom>
          <a:noFill/>
          <a:ln w="8890" cmpd="sng">
            <a:solidFill>
              <a:srgbClr val="000000"/>
            </a:solidFill>
            <a:prstDash val="solid"/>
          </a:ln>
        </p:spPr>
        <p:txBody>
          <a:bodyPr vert="horz" lIns="0" tIns="20132" rIns="0" bIns="0" anchor="t"/>
          <a:lstStyle/>
          <a:p>
            <a:pPr>
              <a:lnSpc>
                <a:spcPts val="665"/>
              </a:lnSpc>
              <a:spcAft>
                <a:spcPts val="291"/>
              </a:spcAft>
            </a:pPr>
            <a:r>
              <a:rPr lang="en-US" sz="588">
                <a:solidFill>
                  <a:srgbClr val="000000"/>
                </a:solidFill>
                <a:latin typeface="Calibri" panose="02020603050405020304" pitchFamily="2"/>
              </a:rPr>
              <a:t>Title IX Office contacts complaint party, provides </a:t>
            </a:r>
            <a:r>
              <a:t/>
            </a:r>
            <a:br/>
            <a:r>
              <a:rPr lang="en-US" sz="588">
                <a:solidFill>
                  <a:srgbClr val="000000"/>
                </a:solidFill>
                <a:latin typeface="Calibri" panose="02020603050405020304" pitchFamily="2"/>
              </a:rPr>
              <a:t>information about resources, supportive measures </a:t>
            </a:r>
            <a:r>
              <a:t/>
            </a:r>
            <a:br/>
            <a:r>
              <a:rPr lang="en-US" sz="588">
                <a:solidFill>
                  <a:srgbClr val="000000"/>
                </a:solidFill>
                <a:latin typeface="Calibri" panose="02020603050405020304" pitchFamily="2"/>
              </a:rPr>
              <a:t>and option to file a Formal Complaint </a:t>
            </a:r>
          </a:p>
        </p:txBody>
      </p:sp>
      <p:sp>
        <p:nvSpPr>
          <p:cNvPr id="22" name="Text Placeholder 21"/>
          <p:cNvSpPr>
            <a:spLocks noGrp="1"/>
          </p:cNvSpPr>
          <p:nvPr>
            <p:ph type="body" idx="10"/>
          </p:nvPr>
        </p:nvSpPr>
        <p:spPr>
          <a:xfrm>
            <a:off x="2805221" y="2400949"/>
            <a:ext cx="145148" cy="85076"/>
          </a:xfrm>
          <a:prstGeom prst="rect">
            <a:avLst/>
          </a:prstGeom>
          <a:noFill/>
          <a:ln w="0" cmpd="sng">
            <a:noFill/>
            <a:prstDash val="solid"/>
          </a:ln>
        </p:spPr>
        <p:txBody>
          <a:bodyPr vert="horz" lIns="0" tIns="10716" rIns="0" bIns="0" anchor="t"/>
          <a:lstStyle/>
          <a:p>
            <a:pPr algn="l">
              <a:lnSpc>
                <a:spcPts val="563"/>
              </a:lnSpc>
              <a:spcAft>
                <a:spcPts val="0"/>
              </a:spcAft>
            </a:pPr>
            <a:r>
              <a:rPr lang="en-US" sz="588" b="1">
                <a:solidFill>
                  <a:srgbClr val="000000"/>
                </a:solidFill>
                <a:latin typeface="Calibri" panose="02020603050405020304" pitchFamily="2"/>
              </a:rPr>
              <a:t>No </a:t>
            </a:r>
          </a:p>
        </p:txBody>
      </p:sp>
      <p:sp>
        <p:nvSpPr>
          <p:cNvPr id="23" name="Text Placeholder 22"/>
          <p:cNvSpPr>
            <a:spLocks noGrp="1"/>
          </p:cNvSpPr>
          <p:nvPr>
            <p:ph type="body" idx="10"/>
          </p:nvPr>
        </p:nvSpPr>
        <p:spPr>
          <a:xfrm>
            <a:off x="3610192" y="980967"/>
            <a:ext cx="1979468" cy="86699"/>
          </a:xfrm>
          <a:prstGeom prst="rect">
            <a:avLst/>
          </a:prstGeom>
          <a:noFill/>
          <a:ln w="0" cmpd="sng">
            <a:noFill/>
            <a:prstDash val="solid"/>
          </a:ln>
        </p:spPr>
        <p:txBody>
          <a:bodyPr vert="horz" lIns="0" tIns="10716" rIns="0" bIns="0" anchor="t"/>
          <a:lstStyle/>
          <a:p>
            <a:pPr>
              <a:lnSpc>
                <a:spcPts val="563"/>
              </a:lnSpc>
              <a:spcAft>
                <a:spcPts val="0"/>
              </a:spcAft>
            </a:pPr>
            <a:r>
              <a:rPr lang="en-US" sz="588" b="1" spc="-13">
                <a:solidFill>
                  <a:srgbClr val="000000"/>
                </a:solidFill>
                <a:latin typeface="Calibri" panose="02020603050405020304" pitchFamily="2"/>
              </a:rPr>
              <a:t>Title IX Office receives report of alleged student sexual misconduct </a:t>
            </a:r>
          </a:p>
        </p:txBody>
      </p:sp>
      <p:sp>
        <p:nvSpPr>
          <p:cNvPr id="24" name="Text Placeholder 23"/>
          <p:cNvSpPr>
            <a:spLocks noGrp="1"/>
          </p:cNvSpPr>
          <p:nvPr>
            <p:ph type="body" idx="10"/>
          </p:nvPr>
        </p:nvSpPr>
        <p:spPr>
          <a:xfrm>
            <a:off x="5690971" y="1311528"/>
            <a:ext cx="531560" cy="212689"/>
          </a:xfrm>
          <a:prstGeom prst="rect">
            <a:avLst/>
          </a:prstGeom>
          <a:noFill/>
          <a:ln w="0" cmpd="sng">
            <a:noFill/>
            <a:prstDash val="solid"/>
          </a:ln>
        </p:spPr>
        <p:txBody>
          <a:bodyPr vert="horz" lIns="0" tIns="10716" rIns="0" bIns="0" anchor="t"/>
          <a:lstStyle/>
          <a:p>
            <a:pPr algn="l">
              <a:lnSpc>
                <a:spcPts val="563"/>
              </a:lnSpc>
              <a:spcAft>
                <a:spcPts val="0"/>
              </a:spcAft>
            </a:pPr>
            <a:r>
              <a:rPr lang="en-US" sz="588" b="1" spc="-28">
                <a:solidFill>
                  <a:srgbClr val="000000"/>
                </a:solidFill>
                <a:latin typeface="Calibri" panose="02020603050405020304" pitchFamily="2"/>
              </a:rPr>
              <a:t>Formal Complaint </a:t>
            </a:r>
          </a:p>
          <a:p>
            <a:pPr algn="l">
              <a:lnSpc>
                <a:spcPts val="460"/>
              </a:lnSpc>
              <a:spcAft>
                <a:spcPts val="0"/>
              </a:spcAft>
            </a:pPr>
            <a:r>
              <a:rPr lang="en-US" sz="435" b="1" spc="-13">
                <a:solidFill>
                  <a:srgbClr val="000000"/>
                </a:solidFill>
                <a:latin typeface="Calibri" panose="02020603050405020304" pitchFamily="2"/>
              </a:rPr>
              <a:t>(filed by complaint party or Title IX Coordinator) </a:t>
            </a:r>
          </a:p>
        </p:txBody>
      </p:sp>
      <p:sp>
        <p:nvSpPr>
          <p:cNvPr id="25" name="Text Placeholder 24"/>
          <p:cNvSpPr>
            <a:spLocks noGrp="1"/>
          </p:cNvSpPr>
          <p:nvPr>
            <p:ph type="body" idx="10"/>
          </p:nvPr>
        </p:nvSpPr>
        <p:spPr>
          <a:xfrm>
            <a:off x="3153641" y="2425953"/>
            <a:ext cx="1535257" cy="171450"/>
          </a:xfrm>
          <a:prstGeom prst="rect">
            <a:avLst/>
          </a:prstGeom>
          <a:noFill/>
          <a:ln w="0" cmpd="sng">
            <a:noFill/>
            <a:prstDash val="solid"/>
          </a:ln>
        </p:spPr>
        <p:txBody>
          <a:bodyPr vert="horz" lIns="0" tIns="0" rIns="0" bIns="0" anchor="t"/>
          <a:lstStyle/>
          <a:p>
            <a:pPr marL="93525" algn="l">
              <a:lnSpc>
                <a:spcPts val="665"/>
              </a:lnSpc>
              <a:spcAft>
                <a:spcPts val="0"/>
              </a:spcAft>
            </a:pPr>
            <a:r>
              <a:rPr lang="en-US" sz="588" spc="-13">
                <a:solidFill>
                  <a:srgbClr val="000000"/>
                </a:solidFill>
                <a:latin typeface="Calibri" panose="02020603050405020304" pitchFamily="2"/>
              </a:rPr>
              <a:t>Title IX Office determines whether allegations should be addressed under Code of Student Conduct. </a:t>
            </a:r>
          </a:p>
        </p:txBody>
      </p:sp>
      <p:sp>
        <p:nvSpPr>
          <p:cNvPr id="26" name="Text Placeholder 25"/>
          <p:cNvSpPr>
            <a:spLocks noGrp="1"/>
          </p:cNvSpPr>
          <p:nvPr>
            <p:ph type="body" idx="10"/>
          </p:nvPr>
        </p:nvSpPr>
        <p:spPr>
          <a:xfrm>
            <a:off x="2884126" y="1420632"/>
            <a:ext cx="628001" cy="86699"/>
          </a:xfrm>
          <a:prstGeom prst="rect">
            <a:avLst/>
          </a:prstGeom>
          <a:noFill/>
          <a:ln w="0" cmpd="sng">
            <a:noFill/>
            <a:prstDash val="solid"/>
          </a:ln>
        </p:spPr>
        <p:txBody>
          <a:bodyPr vert="horz" lIns="0" tIns="10716" rIns="0" bIns="0" anchor="t"/>
          <a:lstStyle/>
          <a:p>
            <a:pPr algn="l">
              <a:lnSpc>
                <a:spcPts val="563"/>
              </a:lnSpc>
              <a:spcAft>
                <a:spcPts val="0"/>
              </a:spcAft>
            </a:pPr>
            <a:r>
              <a:rPr lang="en-US" sz="588" b="1" spc="-28">
                <a:solidFill>
                  <a:srgbClr val="000000"/>
                </a:solidFill>
                <a:latin typeface="Calibri" panose="02020603050405020304" pitchFamily="2"/>
              </a:rPr>
              <a:t>No Formal Complaint </a:t>
            </a:r>
          </a:p>
        </p:txBody>
      </p:sp>
      <p:sp>
        <p:nvSpPr>
          <p:cNvPr id="27" name="Text Placeholder 26"/>
          <p:cNvSpPr>
            <a:spLocks noGrp="1"/>
          </p:cNvSpPr>
          <p:nvPr>
            <p:ph type="body" idx="10"/>
          </p:nvPr>
        </p:nvSpPr>
        <p:spPr>
          <a:xfrm>
            <a:off x="4230724" y="2174947"/>
            <a:ext cx="269514" cy="85076"/>
          </a:xfrm>
          <a:prstGeom prst="rect">
            <a:avLst/>
          </a:prstGeom>
          <a:noFill/>
          <a:ln w="0" cmpd="sng">
            <a:noFill/>
            <a:prstDash val="solid"/>
          </a:ln>
        </p:spPr>
        <p:txBody>
          <a:bodyPr vert="horz" lIns="0" tIns="10716" rIns="0" bIns="0" anchor="t"/>
          <a:lstStyle/>
          <a:p>
            <a:pPr algn="l">
              <a:lnSpc>
                <a:spcPts val="563"/>
              </a:lnSpc>
              <a:spcAft>
                <a:spcPts val="0"/>
              </a:spcAft>
            </a:pPr>
            <a:r>
              <a:rPr lang="en-US" sz="588" b="1" spc="-41">
                <a:solidFill>
                  <a:srgbClr val="000000"/>
                </a:solidFill>
                <a:latin typeface="Calibri" panose="02020603050405020304" pitchFamily="2"/>
              </a:rPr>
              <a:t>Dismissal </a:t>
            </a:r>
          </a:p>
        </p:txBody>
      </p:sp>
      <p:sp>
        <p:nvSpPr>
          <p:cNvPr id="28" name="Text Placeholder 27"/>
          <p:cNvSpPr>
            <a:spLocks noGrp="1"/>
          </p:cNvSpPr>
          <p:nvPr>
            <p:ph type="body" idx="10"/>
          </p:nvPr>
        </p:nvSpPr>
        <p:spPr>
          <a:xfrm>
            <a:off x="5611740" y="2184364"/>
            <a:ext cx="370826" cy="85076"/>
          </a:xfrm>
          <a:prstGeom prst="rect">
            <a:avLst/>
          </a:prstGeom>
          <a:noFill/>
          <a:ln w="0" cmpd="sng">
            <a:noFill/>
            <a:prstDash val="solid"/>
          </a:ln>
        </p:spPr>
        <p:txBody>
          <a:bodyPr vert="horz" lIns="0" tIns="10716" rIns="0" bIns="0" anchor="t"/>
          <a:lstStyle/>
          <a:p>
            <a:pPr algn="l">
              <a:lnSpc>
                <a:spcPts val="563"/>
              </a:lnSpc>
              <a:spcAft>
                <a:spcPts val="0"/>
              </a:spcAft>
            </a:pPr>
            <a:r>
              <a:rPr lang="en-US" sz="588" b="1" spc="-38">
                <a:solidFill>
                  <a:srgbClr val="000000"/>
                </a:solidFill>
                <a:latin typeface="Calibri" panose="02020603050405020304" pitchFamily="2"/>
              </a:rPr>
              <a:t>No Dismissal </a:t>
            </a:r>
          </a:p>
        </p:txBody>
      </p:sp>
      <p:sp>
        <p:nvSpPr>
          <p:cNvPr id="29" name="Text Placeholder 28"/>
          <p:cNvSpPr>
            <a:spLocks noGrp="1"/>
          </p:cNvSpPr>
          <p:nvPr>
            <p:ph type="body" idx="10"/>
          </p:nvPr>
        </p:nvSpPr>
        <p:spPr>
          <a:xfrm>
            <a:off x="4994456" y="2383740"/>
            <a:ext cx="278931" cy="214637"/>
          </a:xfrm>
          <a:prstGeom prst="rect">
            <a:avLst/>
          </a:prstGeom>
          <a:noFill/>
          <a:ln w="0" cmpd="sng">
            <a:noFill/>
            <a:prstDash val="solid"/>
          </a:ln>
        </p:spPr>
        <p:txBody>
          <a:bodyPr vert="horz" lIns="0" tIns="10716" rIns="0" bIns="0" anchor="t"/>
          <a:lstStyle/>
          <a:p>
            <a:pPr marL="70144" algn="l">
              <a:lnSpc>
                <a:spcPts val="563"/>
              </a:lnSpc>
              <a:spcAft>
                <a:spcPts val="0"/>
              </a:spcAft>
            </a:pPr>
            <a:r>
              <a:rPr lang="en-US" sz="588" b="1" spc="-8">
                <a:solidFill>
                  <a:srgbClr val="000000"/>
                </a:solidFill>
                <a:latin typeface="Calibri" panose="02020603050405020304" pitchFamily="2"/>
              </a:rPr>
              <a:t>Yes </a:t>
            </a:r>
          </a:p>
          <a:p>
            <a:pPr algn="l">
              <a:lnSpc>
                <a:spcPts val="511"/>
              </a:lnSpc>
              <a:spcBef>
                <a:spcPts val="10"/>
              </a:spcBef>
              <a:spcAft>
                <a:spcPts val="0"/>
              </a:spcAft>
            </a:pPr>
            <a:r>
              <a:rPr lang="en-US" sz="435" b="1" spc="-13">
                <a:solidFill>
                  <a:srgbClr val="000000"/>
                </a:solidFill>
                <a:latin typeface="Calibri" panose="02020603050405020304" pitchFamily="2"/>
              </a:rPr>
              <a:t>(both parties may appeal) </a:t>
            </a:r>
          </a:p>
        </p:txBody>
      </p:sp>
    </p:spTree>
    <p:extLst>
      <p:ext uri="{BB962C8B-B14F-4D97-AF65-F5344CB8AC3E}">
        <p14:creationId xmlns:p14="http://schemas.microsoft.com/office/powerpoint/2010/main" val="7766922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818534" y="286724"/>
            <a:ext cx="950768" cy="237043"/>
          </a:xfrm>
          <a:prstGeom prst="rect">
            <a:avLst/>
          </a:prstGeom>
        </p:spPr>
      </p:pic>
      <p:pic>
        <p:nvPicPr>
          <p:cNvPr id="8" name="Picture 7"/>
          <p:cNvPicPr/>
          <p:nvPr/>
        </p:nvPicPr>
        <p:blipFill>
          <a:blip r:embed="rId3"/>
          <a:stretch>
            <a:fillRect/>
          </a:stretch>
        </p:blipFill>
        <p:spPr>
          <a:xfrm>
            <a:off x="4556414" y="975771"/>
            <a:ext cx="40589" cy="93518"/>
          </a:xfrm>
          <a:prstGeom prst="rect">
            <a:avLst/>
          </a:prstGeom>
        </p:spPr>
      </p:pic>
      <p:pic>
        <p:nvPicPr>
          <p:cNvPr id="11" name="Picture 10"/>
          <p:cNvPicPr/>
          <p:nvPr/>
        </p:nvPicPr>
        <p:blipFill>
          <a:blip r:embed="rId3"/>
          <a:stretch>
            <a:fillRect/>
          </a:stretch>
        </p:blipFill>
        <p:spPr>
          <a:xfrm>
            <a:off x="4556414" y="1368353"/>
            <a:ext cx="40589" cy="93518"/>
          </a:xfrm>
          <a:prstGeom prst="rect">
            <a:avLst/>
          </a:prstGeom>
        </p:spPr>
      </p:pic>
      <p:pic>
        <p:nvPicPr>
          <p:cNvPr id="14" name="Picture 13"/>
          <p:cNvPicPr/>
          <p:nvPr/>
        </p:nvPicPr>
        <p:blipFill>
          <a:blip r:embed="rId3"/>
          <a:stretch>
            <a:fillRect/>
          </a:stretch>
        </p:blipFill>
        <p:spPr>
          <a:xfrm>
            <a:off x="4558038" y="1921669"/>
            <a:ext cx="40589" cy="93518"/>
          </a:xfrm>
          <a:prstGeom prst="rect">
            <a:avLst/>
          </a:prstGeom>
        </p:spPr>
      </p:pic>
      <p:pic>
        <p:nvPicPr>
          <p:cNvPr id="17" name="Picture 16"/>
          <p:cNvPicPr/>
          <p:nvPr/>
        </p:nvPicPr>
        <p:blipFill>
          <a:blip r:embed="rId4"/>
          <a:stretch>
            <a:fillRect/>
          </a:stretch>
        </p:blipFill>
        <p:spPr>
          <a:xfrm>
            <a:off x="4556414" y="2186637"/>
            <a:ext cx="40589" cy="93518"/>
          </a:xfrm>
          <a:prstGeom prst="rect">
            <a:avLst/>
          </a:prstGeom>
        </p:spPr>
      </p:pic>
      <p:pic>
        <p:nvPicPr>
          <p:cNvPr id="20" name="Picture 19"/>
          <p:cNvPicPr/>
          <p:nvPr/>
        </p:nvPicPr>
        <p:blipFill>
          <a:blip r:embed="rId5"/>
          <a:stretch>
            <a:fillRect/>
          </a:stretch>
        </p:blipFill>
        <p:spPr>
          <a:xfrm>
            <a:off x="4556414" y="2565581"/>
            <a:ext cx="40589" cy="95142"/>
          </a:xfrm>
          <a:prstGeom prst="rect">
            <a:avLst/>
          </a:prstGeom>
        </p:spPr>
      </p:pic>
      <p:pic>
        <p:nvPicPr>
          <p:cNvPr id="23" name="Picture 22"/>
          <p:cNvPicPr/>
          <p:nvPr/>
        </p:nvPicPr>
        <p:blipFill>
          <a:blip r:embed="rId6"/>
          <a:stretch>
            <a:fillRect/>
          </a:stretch>
        </p:blipFill>
        <p:spPr>
          <a:xfrm>
            <a:off x="4560960" y="3043887"/>
            <a:ext cx="40589" cy="92219"/>
          </a:xfrm>
          <a:prstGeom prst="rect">
            <a:avLst/>
          </a:prstGeom>
        </p:spPr>
      </p:pic>
      <p:pic>
        <p:nvPicPr>
          <p:cNvPr id="26" name="Picture 25"/>
          <p:cNvPicPr/>
          <p:nvPr/>
        </p:nvPicPr>
        <p:blipFill>
          <a:blip r:embed="rId7"/>
          <a:stretch>
            <a:fillRect/>
          </a:stretch>
        </p:blipFill>
        <p:spPr>
          <a:xfrm>
            <a:off x="4551868" y="3673836"/>
            <a:ext cx="40265" cy="88647"/>
          </a:xfrm>
          <a:prstGeom prst="rect">
            <a:avLst/>
          </a:prstGeom>
        </p:spPr>
      </p:pic>
      <p:pic>
        <p:nvPicPr>
          <p:cNvPr id="29" name="Picture 28"/>
          <p:cNvPicPr/>
          <p:nvPr/>
        </p:nvPicPr>
        <p:blipFill>
          <a:blip r:embed="rId8"/>
          <a:stretch>
            <a:fillRect/>
          </a:stretch>
        </p:blipFill>
        <p:spPr>
          <a:xfrm>
            <a:off x="4160585" y="4027451"/>
            <a:ext cx="766654" cy="124691"/>
          </a:xfrm>
          <a:prstGeom prst="rect">
            <a:avLst/>
          </a:prstGeom>
        </p:spPr>
      </p:pic>
      <p:pic>
        <p:nvPicPr>
          <p:cNvPr id="33" name="Picture 32"/>
          <p:cNvPicPr/>
          <p:nvPr/>
        </p:nvPicPr>
        <p:blipFill>
          <a:blip r:embed="rId9"/>
          <a:stretch>
            <a:fillRect/>
          </a:stretch>
        </p:blipFill>
        <p:spPr>
          <a:xfrm>
            <a:off x="4123243" y="4410941"/>
            <a:ext cx="801074" cy="127938"/>
          </a:xfrm>
          <a:prstGeom prst="rect">
            <a:avLst/>
          </a:prstGeom>
        </p:spPr>
      </p:pic>
      <p:pic>
        <p:nvPicPr>
          <p:cNvPr id="37" name="Picture 36"/>
          <p:cNvPicPr/>
          <p:nvPr/>
        </p:nvPicPr>
        <p:blipFill>
          <a:blip r:embed="rId10"/>
          <a:stretch>
            <a:fillRect/>
          </a:stretch>
        </p:blipFill>
        <p:spPr>
          <a:xfrm>
            <a:off x="5151943" y="4719422"/>
            <a:ext cx="37342" cy="4058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64059828"/>
              </p:ext>
            </p:extLst>
          </p:nvPr>
        </p:nvGraphicFramePr>
        <p:xfrm>
          <a:off x="1990928" y="266267"/>
          <a:ext cx="5103778" cy="673862"/>
        </p:xfrm>
        <a:graphic>
          <a:graphicData uri="http://schemas.openxmlformats.org/drawingml/2006/table">
            <a:tbl>
              <a:tblPr/>
              <a:tblGrid>
                <a:gridCol w="1409798">
                  <a:extLst>
                    <a:ext uri="{9D8B030D-6E8A-4147-A177-3AD203B41FA5}">
                      <a16:colId xmlns:a16="http://schemas.microsoft.com/office/drawing/2014/main" val="20000"/>
                    </a:ext>
                  </a:extLst>
                </a:gridCol>
                <a:gridCol w="2159476">
                  <a:extLst>
                    <a:ext uri="{9D8B030D-6E8A-4147-A177-3AD203B41FA5}">
                      <a16:colId xmlns:a16="http://schemas.microsoft.com/office/drawing/2014/main" val="20001"/>
                    </a:ext>
                  </a:extLst>
                </a:gridCol>
                <a:gridCol w="1534504">
                  <a:extLst>
                    <a:ext uri="{9D8B030D-6E8A-4147-A177-3AD203B41FA5}">
                      <a16:colId xmlns:a16="http://schemas.microsoft.com/office/drawing/2014/main" val="20002"/>
                    </a:ext>
                  </a:extLst>
                </a:gridCol>
              </a:tblGrid>
              <a:tr h="285750">
                <a:tc>
                  <a:txBody>
                    <a:bodyPr/>
                    <a:lstStyle/>
                    <a:p>
                      <a:endParaRPr sz="9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274320" marR="205740" indent="0" algn="l">
                        <a:lnSpc>
                          <a:spcPts val="1100"/>
                        </a:lnSpc>
                        <a:spcBef>
                          <a:spcPts val="0"/>
                        </a:spcBef>
                        <a:spcAft>
                          <a:spcPts val="0"/>
                        </a:spcAft>
                      </a:pPr>
                      <a:r>
                        <a:rPr lang="en-US" sz="1200" spc="0" dirty="0" smtClean="0">
                          <a:solidFill>
                            <a:srgbClr val="000000"/>
                          </a:solidFill>
                          <a:latin typeface="Times New Roman" panose="02020603050405020304" pitchFamily="1"/>
                        </a:rPr>
                        <a:t> </a:t>
                      </a:r>
                    </a:p>
                    <a:p>
                      <a:pPr marL="0" marR="0" lvl="0" indent="0" algn="ctr" defTabSz="914400" eaLnBrk="1" fontAlgn="auto" latinLnBrk="0" hangingPunct="1">
                        <a:lnSpc>
                          <a:spcPts val="1176"/>
                        </a:lnSpc>
                        <a:spcBef>
                          <a:spcPts val="0"/>
                        </a:spcBef>
                        <a:spcAft>
                          <a:spcPts val="690"/>
                        </a:spcAft>
                        <a:buClrTx/>
                        <a:buSzTx/>
                        <a:buFontTx/>
                        <a:buNone/>
                        <a:tabLst/>
                        <a:defRPr/>
                      </a:pPr>
                      <a:r>
                        <a:rPr lang="en-US" sz="1200" spc="0" dirty="0" smtClean="0">
                          <a:solidFill>
                            <a:srgbClr val="000000"/>
                          </a:solidFill>
                          <a:latin typeface="Times New Roman" panose="02020603050405020304" pitchFamily="1"/>
                        </a:rPr>
                        <a:t>            </a:t>
                      </a:r>
                      <a:r>
                        <a:rPr kumimoji="0" lang="en-US" sz="997" b="1" i="0" u="none" strike="noStrike" kern="0" cap="none" spc="-8" normalizeH="0" baseline="0" noProof="0" dirty="0" smtClean="0">
                          <a:ln>
                            <a:noFill/>
                          </a:ln>
                          <a:solidFill>
                            <a:srgbClr val="000000"/>
                          </a:solidFill>
                          <a:effectLst/>
                          <a:uLnTx/>
                          <a:uFillTx/>
                          <a:latin typeface="Arial" panose="02020603050405020304" pitchFamily="2"/>
                        </a:rPr>
                        <a:t>Title IX Investigation Process </a:t>
                      </a:r>
                    </a:p>
                    <a:p>
                      <a:pPr marL="274320" marR="205740" indent="0" algn="l">
                        <a:lnSpc>
                          <a:spcPts val="1100"/>
                        </a:lnSpc>
                        <a:spcBef>
                          <a:spcPts val="0"/>
                        </a:spcBef>
                        <a:spcAft>
                          <a:spcPts val="0"/>
                        </a:spcAft>
                      </a:pPr>
                      <a:endParaRPr lang="en-US" sz="1200" spc="0" dirty="0">
                        <a:solidFill>
                          <a:srgbClr val="000000"/>
                        </a:solidFill>
                        <a:latin typeface="Times New Roman" panose="02020603050405020304" pitchFamily="1"/>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228600" marR="0" indent="0" algn="l">
                        <a:lnSpc>
                          <a:spcPts val="1000"/>
                        </a:lnSpc>
                        <a:spcBef>
                          <a:spcPts val="0"/>
                        </a:spcBef>
                        <a:spcAft>
                          <a:spcPts val="0"/>
                        </a:spcAft>
                      </a:pPr>
                      <a:endParaRPr lang="en-US" sz="500" spc="0" dirty="0">
                        <a:solidFill>
                          <a:srgbClr val="000000"/>
                        </a:solidFill>
                        <a:latin typeface="Times New Roman" panose="02020603050405020304" pitchFamily="1"/>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6" name="Text Placeholder 5"/>
          <p:cNvSpPr>
            <a:spLocks noGrp="1"/>
          </p:cNvSpPr>
          <p:nvPr>
            <p:ph type="body" idx="10"/>
          </p:nvPr>
        </p:nvSpPr>
        <p:spPr>
          <a:xfrm>
            <a:off x="4322618" y="837118"/>
            <a:ext cx="506557" cy="138654"/>
          </a:xfrm>
          <a:prstGeom prst="rect">
            <a:avLst/>
          </a:prstGeom>
          <a:noFill/>
          <a:ln w="0" cmpd="sng">
            <a:noFill/>
            <a:prstDash val="solid"/>
          </a:ln>
        </p:spPr>
        <p:txBody>
          <a:bodyPr vert="horz" lIns="0" tIns="15911" rIns="0" bIns="0" anchor="t"/>
          <a:lstStyle/>
          <a:p>
            <a:pPr>
              <a:lnSpc>
                <a:spcPts val="563"/>
              </a:lnSpc>
              <a:spcAft>
                <a:spcPts val="182"/>
              </a:spcAft>
            </a:pPr>
            <a:r>
              <a:rPr lang="en-US" sz="588" b="1" spc="-10">
                <a:solidFill>
                  <a:srgbClr val="000000"/>
                </a:solidFill>
                <a:latin typeface="Calibri" panose="02020603050405020304" pitchFamily="2"/>
              </a:rPr>
              <a:t>Pre-Hearing </a:t>
            </a:r>
          </a:p>
        </p:txBody>
      </p:sp>
      <p:sp>
        <p:nvSpPr>
          <p:cNvPr id="9" name="Text Placeholder 8"/>
          <p:cNvSpPr>
            <a:spLocks noGrp="1"/>
          </p:cNvSpPr>
          <p:nvPr>
            <p:ph type="body" idx="10"/>
          </p:nvPr>
        </p:nvSpPr>
        <p:spPr>
          <a:xfrm>
            <a:off x="2952642" y="1072212"/>
            <a:ext cx="3307881" cy="296141"/>
          </a:xfrm>
          <a:prstGeom prst="rect">
            <a:avLst/>
          </a:prstGeom>
          <a:noFill/>
          <a:ln w="8890" cmpd="sng">
            <a:solidFill>
              <a:srgbClr val="000000"/>
            </a:solidFill>
            <a:prstDash val="solid"/>
          </a:ln>
        </p:spPr>
        <p:txBody>
          <a:bodyPr vert="horz" lIns="0" tIns="11040" rIns="0" bIns="0" anchor="t"/>
          <a:lstStyle/>
          <a:p>
            <a:pPr marL="46762" marR="187050" algn="l">
              <a:lnSpc>
                <a:spcPts val="767"/>
              </a:lnSpc>
              <a:spcAft>
                <a:spcPts val="649"/>
              </a:spcAft>
            </a:pPr>
            <a:r>
              <a:rPr lang="en-US" sz="588">
                <a:solidFill>
                  <a:srgbClr val="000000"/>
                </a:solidFill>
                <a:latin typeface="Calibri" panose="02020603050405020304" pitchFamily="2"/>
              </a:rPr>
              <a:t>Title IX Office provides simultaneous written notice of the hearing to the Parties no less than ten (10) days prior to the hearing. </a:t>
            </a:r>
          </a:p>
        </p:txBody>
      </p:sp>
      <p:sp>
        <p:nvSpPr>
          <p:cNvPr id="12" name="Text Placeholder 11"/>
          <p:cNvSpPr>
            <a:spLocks noGrp="1"/>
          </p:cNvSpPr>
          <p:nvPr>
            <p:ph type="body" idx="10"/>
          </p:nvPr>
        </p:nvSpPr>
        <p:spPr>
          <a:xfrm>
            <a:off x="2955564" y="1471288"/>
            <a:ext cx="3304959" cy="444211"/>
          </a:xfrm>
          <a:prstGeom prst="rect">
            <a:avLst/>
          </a:prstGeom>
          <a:noFill/>
          <a:ln w="8890" cmpd="sng">
            <a:solidFill>
              <a:srgbClr val="000000"/>
            </a:solidFill>
            <a:prstDash val="solid"/>
          </a:ln>
        </p:spPr>
        <p:txBody>
          <a:bodyPr vert="horz" lIns="0" tIns="12339" rIns="0" bIns="0" anchor="t"/>
          <a:lstStyle/>
          <a:p>
            <a:pPr marL="46762" marR="116906" algn="l">
              <a:lnSpc>
                <a:spcPts val="767"/>
              </a:lnSpc>
              <a:spcAft>
                <a:spcPts val="1079"/>
              </a:spcAft>
            </a:pPr>
            <a:r>
              <a:rPr lang="en-US" sz="588" spc="-10">
                <a:solidFill>
                  <a:srgbClr val="000000"/>
                </a:solidFill>
                <a:latin typeface="Calibri" panose="02020603050405020304" pitchFamily="2"/>
              </a:rPr>
              <a:t>Parties are given access to the complete case file upon request prior to the hearing. Case file will include the investigation report, information provided by the Parties, and any additional information gathered by investigators during the investigation that is directly related to the allegations in the Formal Complaint. </a:t>
            </a:r>
          </a:p>
        </p:txBody>
      </p:sp>
      <p:sp>
        <p:nvSpPr>
          <p:cNvPr id="15" name="Text Placeholder 14"/>
          <p:cNvSpPr>
            <a:spLocks noGrp="1"/>
          </p:cNvSpPr>
          <p:nvPr>
            <p:ph type="body" idx="10"/>
          </p:nvPr>
        </p:nvSpPr>
        <p:spPr>
          <a:xfrm>
            <a:off x="4299239" y="2037268"/>
            <a:ext cx="506557" cy="138654"/>
          </a:xfrm>
          <a:prstGeom prst="rect">
            <a:avLst/>
          </a:prstGeom>
          <a:noFill/>
          <a:ln w="0" cmpd="sng">
            <a:noFill/>
            <a:prstDash val="solid"/>
          </a:ln>
        </p:spPr>
        <p:txBody>
          <a:bodyPr vert="horz" lIns="0" tIns="17535" rIns="0" bIns="0" anchor="t"/>
          <a:lstStyle/>
          <a:p>
            <a:pPr>
              <a:lnSpc>
                <a:spcPts val="563"/>
              </a:lnSpc>
              <a:spcAft>
                <a:spcPts val="194"/>
              </a:spcAft>
            </a:pPr>
            <a:r>
              <a:rPr lang="en-US" sz="588" b="1" spc="-13">
                <a:solidFill>
                  <a:srgbClr val="000000"/>
                </a:solidFill>
                <a:latin typeface="Calibri" panose="02020603050405020304" pitchFamily="2"/>
              </a:rPr>
              <a:t>Hearing </a:t>
            </a:r>
          </a:p>
        </p:txBody>
      </p:sp>
      <p:sp>
        <p:nvSpPr>
          <p:cNvPr id="18" name="Text Placeholder 17"/>
          <p:cNvSpPr>
            <a:spLocks noGrp="1"/>
          </p:cNvSpPr>
          <p:nvPr>
            <p:ph type="body" idx="10"/>
          </p:nvPr>
        </p:nvSpPr>
        <p:spPr>
          <a:xfrm>
            <a:off x="3892370" y="2302236"/>
            <a:ext cx="1349844" cy="242888"/>
          </a:xfrm>
          <a:prstGeom prst="rect">
            <a:avLst/>
          </a:prstGeom>
          <a:noFill/>
          <a:ln w="8890" cmpd="sng">
            <a:solidFill>
              <a:srgbClr val="000000"/>
            </a:solidFill>
            <a:prstDash val="solid"/>
          </a:ln>
        </p:spPr>
        <p:txBody>
          <a:bodyPr vert="horz" lIns="0" tIns="16885" rIns="0" bIns="0" anchor="t"/>
          <a:lstStyle/>
          <a:p>
            <a:pPr>
              <a:lnSpc>
                <a:spcPts val="665"/>
              </a:lnSpc>
              <a:spcAft>
                <a:spcPts val="320"/>
              </a:spcAft>
            </a:pPr>
            <a:r>
              <a:rPr lang="en-US" sz="588">
                <a:solidFill>
                  <a:srgbClr val="000000"/>
                </a:solidFill>
                <a:latin typeface="Calibri" panose="02020603050405020304" pitchFamily="2"/>
              </a:rPr>
              <a:t>Decision-maker presides over a live (in-</a:t>
            </a:r>
            <a:r>
              <a:rPr lang="en-US" sz="100">
                <a:solidFill>
                  <a:srgbClr val="000000"/>
                </a:solidFill>
                <a:latin typeface="Times New Roman" panose="02020603050405020304" pitchFamily="1"/>
              </a:rPr>
              <a:t> </a:t>
            </a:r>
            <a:r>
              <a:t/>
            </a:r>
            <a:br/>
            <a:r>
              <a:rPr lang="en-US" sz="588">
                <a:solidFill>
                  <a:srgbClr val="000000"/>
                </a:solidFill>
                <a:latin typeface="Calibri" panose="02020603050405020304" pitchFamily="2"/>
              </a:rPr>
              <a:t>person or virtual) hearing </a:t>
            </a:r>
          </a:p>
        </p:txBody>
      </p:sp>
      <p:sp>
        <p:nvSpPr>
          <p:cNvPr id="21" name="Text Placeholder 20"/>
          <p:cNvSpPr>
            <a:spLocks noGrp="1"/>
          </p:cNvSpPr>
          <p:nvPr>
            <p:ph type="body" idx="10"/>
          </p:nvPr>
        </p:nvSpPr>
        <p:spPr>
          <a:xfrm>
            <a:off x="2916599" y="2679231"/>
            <a:ext cx="3343924" cy="349070"/>
          </a:xfrm>
          <a:prstGeom prst="rect">
            <a:avLst/>
          </a:prstGeom>
          <a:noFill/>
          <a:ln w="8890" cmpd="sng">
            <a:solidFill>
              <a:srgbClr val="000000"/>
            </a:solidFill>
            <a:prstDash val="solid"/>
          </a:ln>
        </p:spPr>
        <p:txBody>
          <a:bodyPr vert="horz" lIns="0" tIns="12664" rIns="0" bIns="0" anchor="t"/>
          <a:lstStyle/>
          <a:p>
            <a:pPr marL="46762" marR="70144" algn="l">
              <a:lnSpc>
                <a:spcPts val="716"/>
              </a:lnSpc>
              <a:spcAft>
                <a:spcPts val="343"/>
              </a:spcAft>
            </a:pPr>
            <a:r>
              <a:rPr lang="en-US" sz="588">
                <a:solidFill>
                  <a:srgbClr val="000000"/>
                </a:solidFill>
                <a:latin typeface="Calibri" panose="02020603050405020304" pitchFamily="2"/>
              </a:rPr>
              <a:t>Parties may present their narratives and the investigator presents the investigation report. Parties may present witnesses and other evidence/information consistent with the Policy. Decision-maker will determine the relevance of any witnesses or evidence/information. </a:t>
            </a:r>
          </a:p>
        </p:txBody>
      </p:sp>
      <p:sp>
        <p:nvSpPr>
          <p:cNvPr id="24" name="Text Placeholder 23"/>
          <p:cNvSpPr>
            <a:spLocks noGrp="1"/>
          </p:cNvSpPr>
          <p:nvPr>
            <p:ph type="body" idx="10"/>
          </p:nvPr>
        </p:nvSpPr>
        <p:spPr>
          <a:xfrm>
            <a:off x="2910429" y="3136106"/>
            <a:ext cx="3255926" cy="537730"/>
          </a:xfrm>
          <a:prstGeom prst="rect">
            <a:avLst/>
          </a:prstGeom>
          <a:noFill/>
          <a:ln w="8890" cmpd="sng">
            <a:solidFill>
              <a:srgbClr val="000000"/>
            </a:solidFill>
            <a:prstDash val="solid"/>
          </a:ln>
        </p:spPr>
        <p:txBody>
          <a:bodyPr vert="horz" lIns="0" tIns="12339" rIns="0" bIns="0" anchor="t"/>
          <a:lstStyle/>
          <a:p>
            <a:pPr marL="46762" marR="46762" algn="l">
              <a:lnSpc>
                <a:spcPts val="716"/>
              </a:lnSpc>
              <a:spcAft>
                <a:spcPts val="355"/>
              </a:spcAft>
            </a:pPr>
            <a:r>
              <a:rPr lang="en-US" sz="588" spc="-8">
                <a:solidFill>
                  <a:srgbClr val="000000"/>
                </a:solidFill>
                <a:latin typeface="Calibri" panose="02020603050405020304" pitchFamily="2"/>
              </a:rPr>
              <a:t>Decision-maker may ask questions of the Parties and witnesses (including the investigator). Parties’ advisors can conduct live cross-examination of the other Party/Parties. During cross-examination, the Advisor can ask relevant questions (including those challenging credibility) directly, orally, and in real time. A Party’s Advisor may appear and conduct cross-examination on their behalf even if the Party does not attend the live hearing. </a:t>
            </a:r>
          </a:p>
        </p:txBody>
      </p:sp>
      <p:sp>
        <p:nvSpPr>
          <p:cNvPr id="27" name="Text Placeholder 26"/>
          <p:cNvSpPr>
            <a:spLocks noGrp="1"/>
          </p:cNvSpPr>
          <p:nvPr>
            <p:ph type="body" idx="10"/>
          </p:nvPr>
        </p:nvSpPr>
        <p:spPr>
          <a:xfrm>
            <a:off x="3510504" y="3770276"/>
            <a:ext cx="2172674" cy="257175"/>
          </a:xfrm>
          <a:prstGeom prst="rect">
            <a:avLst/>
          </a:prstGeom>
          <a:noFill/>
          <a:ln w="8890" cmpd="sng">
            <a:solidFill>
              <a:srgbClr val="000000"/>
            </a:solidFill>
            <a:prstDash val="solid"/>
          </a:ln>
        </p:spPr>
        <p:txBody>
          <a:bodyPr vert="horz" lIns="0" tIns="20457" rIns="0" bIns="0" anchor="t"/>
          <a:lstStyle/>
          <a:p>
            <a:pPr marL="46762" marR="93525" algn="l">
              <a:lnSpc>
                <a:spcPts val="665"/>
              </a:lnSpc>
              <a:spcAft>
                <a:spcPts val="430"/>
              </a:spcAft>
            </a:pPr>
            <a:r>
              <a:rPr lang="en-US" sz="588" spc="-13">
                <a:solidFill>
                  <a:srgbClr val="000000"/>
                </a:solidFill>
                <a:latin typeface="Calibri" panose="02020603050405020304" pitchFamily="2"/>
              </a:rPr>
              <a:t>Decision-maker determines responsibility and sanctions (if applicable) and notifies Parties within 5 days of completion of the hearing. </a:t>
            </a:r>
          </a:p>
        </p:txBody>
      </p:sp>
      <p:graphicFrame>
        <p:nvGraphicFramePr>
          <p:cNvPr id="31" name="Table 30"/>
          <p:cNvGraphicFramePr>
            <a:graphicFrameLocks noGrp="1"/>
          </p:cNvGraphicFramePr>
          <p:nvPr>
            <p:extLst>
              <p:ext uri="{D42A27DB-BD31-4B8C-83A1-F6EECF244321}">
                <p14:modId xmlns:p14="http://schemas.microsoft.com/office/powerpoint/2010/main" val="2376247792"/>
              </p:ext>
            </p:extLst>
          </p:nvPr>
        </p:nvGraphicFramePr>
        <p:xfrm>
          <a:off x="3645585" y="4057096"/>
          <a:ext cx="2172674" cy="610754"/>
        </p:xfrm>
        <a:graphic>
          <a:graphicData uri="http://schemas.openxmlformats.org/drawingml/2006/table">
            <a:tbl>
              <a:tblPr/>
              <a:tblGrid>
                <a:gridCol w="293218">
                  <a:extLst>
                    <a:ext uri="{9D8B030D-6E8A-4147-A177-3AD203B41FA5}">
                      <a16:colId xmlns:a16="http://schemas.microsoft.com/office/drawing/2014/main" val="20000"/>
                    </a:ext>
                  </a:extLst>
                </a:gridCol>
                <a:gridCol w="585788">
                  <a:extLst>
                    <a:ext uri="{9D8B030D-6E8A-4147-A177-3AD203B41FA5}">
                      <a16:colId xmlns:a16="http://schemas.microsoft.com/office/drawing/2014/main" val="20001"/>
                    </a:ext>
                  </a:extLst>
                </a:gridCol>
                <a:gridCol w="307181">
                  <a:extLst>
                    <a:ext uri="{9D8B030D-6E8A-4147-A177-3AD203B41FA5}">
                      <a16:colId xmlns:a16="http://schemas.microsoft.com/office/drawing/2014/main" val="20002"/>
                    </a:ext>
                  </a:extLst>
                </a:gridCol>
                <a:gridCol w="592282">
                  <a:extLst>
                    <a:ext uri="{9D8B030D-6E8A-4147-A177-3AD203B41FA5}">
                      <a16:colId xmlns:a16="http://schemas.microsoft.com/office/drawing/2014/main" val="20003"/>
                    </a:ext>
                  </a:extLst>
                </a:gridCol>
                <a:gridCol w="394205">
                  <a:extLst>
                    <a:ext uri="{9D8B030D-6E8A-4147-A177-3AD203B41FA5}">
                      <a16:colId xmlns:a16="http://schemas.microsoft.com/office/drawing/2014/main" val="20004"/>
                    </a:ext>
                  </a:extLst>
                </a:gridCol>
              </a:tblGrid>
              <a:tr h="140277">
                <a:tc>
                  <a:txBody>
                    <a:bodyPr/>
                    <a:lstStyle/>
                    <a:p>
                      <a:endParaRPr sz="900"/>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rowSpan="2">
                  <a:txBody>
                    <a:bodyPr/>
                    <a:lstStyle/>
                    <a:p>
                      <a:pPr marL="0" marR="0" indent="0" algn="ctr">
                        <a:lnSpc>
                          <a:spcPts val="1300"/>
                        </a:lnSpc>
                        <a:spcBef>
                          <a:spcPts val="400"/>
                        </a:spcBef>
                        <a:spcAft>
                          <a:spcPts val="270"/>
                        </a:spcAft>
                      </a:pPr>
                      <a:r>
                        <a:rPr lang="en-US" sz="600" b="1" spc="0">
                          <a:solidFill>
                            <a:srgbClr val="000000"/>
                          </a:solidFill>
                          <a:latin typeface="Calibri" panose="02020603050405020304" pitchFamily="2"/>
                        </a:rPr>
                        <a:t>Responsible </a:t>
                      </a:r>
                      <a:r>
                        <a:rPr sz="900"/>
                        <a:t/>
                      </a:r>
                      <a:br>
                        <a:rPr sz="900"/>
                      </a:br>
                      <a:r>
                        <a:rPr lang="en-US" sz="600" spc="0">
                          <a:solidFill>
                            <a:srgbClr val="000000"/>
                          </a:solidFill>
                          <a:latin typeface="Calibri" panose="02020603050405020304" pitchFamily="2"/>
                        </a:rPr>
                        <a:t>(sanctions)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tcPr>
                </a:tc>
                <a:tc>
                  <a:txBody>
                    <a:bodyPr/>
                    <a:lstStyle/>
                    <a:p>
                      <a:endParaRPr sz="900"/>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en-US" sz="100" dirty="0">
                          <a:solidFill>
                            <a:srgbClr val="000000"/>
                          </a:solidFill>
                          <a:latin typeface="Times New Roman" panose="02020603050405020304" pitchFamily="1"/>
                        </a:rPr>
                        <a:t>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0" cmpd="sng">
                      <a:noFill/>
                      <a:prstDash val="solid"/>
                    </a:lnB>
                    <a:solidFill>
                      <a:srgbClr val="D1D1D1"/>
                    </a:solidFill>
                  </a:tcPr>
                </a:tc>
                <a:tc>
                  <a:txBody>
                    <a:bodyPr/>
                    <a:lstStyle/>
                    <a:p>
                      <a:endParaRPr sz="900"/>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185413">
                <a:tc>
                  <a:txBody>
                    <a:bodyPr/>
                    <a:lstStyle/>
                    <a:p>
                      <a:endParaRPr sz="900"/>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vMerge="1">
                  <a:txBody>
                    <a:bodyPr/>
                    <a:lstStyle/>
                    <a:p>
                      <a:endParaRPr/>
                    </a:p>
                  </a:txBody>
                  <a:tcPr marL="0" marR="0" marT="0" marB="0" anchor="ctr">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tc>
                  <a:txBody>
                    <a:bodyPr/>
                    <a:lstStyle/>
                    <a:p>
                      <a:endParaRPr sz="900"/>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0" marR="0" indent="0" algn="ctr">
                        <a:lnSpc>
                          <a:spcPts val="1300"/>
                        </a:lnSpc>
                        <a:spcBef>
                          <a:spcPts val="0"/>
                        </a:spcBef>
                        <a:spcAft>
                          <a:spcPts val="175"/>
                        </a:spcAft>
                      </a:pPr>
                      <a:r>
                        <a:rPr lang="en-US" sz="600" b="1" spc="0">
                          <a:solidFill>
                            <a:srgbClr val="000000"/>
                          </a:solidFill>
                          <a:latin typeface="Calibri" panose="02020603050405020304" pitchFamily="2"/>
                        </a:rPr>
                        <a:t>Not Responsible </a:t>
                      </a:r>
                      <a:r>
                        <a:rPr sz="900"/>
                        <a:t/>
                      </a:r>
                      <a:br>
                        <a:rPr sz="900"/>
                      </a:br>
                      <a:r>
                        <a:rPr lang="en-US" sz="600" spc="0">
                          <a:solidFill>
                            <a:srgbClr val="000000"/>
                          </a:solidFill>
                          <a:latin typeface="Calibri" panose="02020603050405020304" pitchFamily="2"/>
                        </a:rPr>
                        <a:t>(no sanctions)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endParaRPr sz="900"/>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r h="140277">
                <a:tc>
                  <a:txBody>
                    <a:bodyPr/>
                    <a:lstStyle/>
                    <a:p>
                      <a:endParaRPr sz="9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900"/>
                    </a:p>
                  </a:txBody>
                  <a:tcPr marL="0" marR="0" marT="0" marB="0">
                    <a:lnL w="0" cmpd="sng">
                      <a:noFill/>
                      <a:prstDash val="solid"/>
                    </a:lnL>
                    <a:lnR w="0" cmpd="sng">
                      <a:noFill/>
                      <a:prstDash val="solid"/>
                    </a:lnR>
                    <a:lnT w="12065" cmpd="sng">
                      <a:noFill/>
                      <a:prstDash val="solid"/>
                    </a:lnT>
                    <a:lnB w="0" cmpd="sng">
                      <a:noFill/>
                      <a:prstDash val="solid"/>
                    </a:lnB>
                  </a:tcPr>
                </a:tc>
                <a:tc>
                  <a:txBody>
                    <a:bodyPr/>
                    <a:lstStyle/>
                    <a:p>
                      <a:endParaRPr sz="900"/>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endParaRPr sz="900"/>
                    </a:p>
                  </a:txBody>
                  <a:tcPr marL="0" marR="0" marT="0" marB="0">
                    <a:lnL w="12065" cmpd="sng">
                      <a:solidFill>
                        <a:srgbClr val="000000"/>
                      </a:solidFill>
                      <a:prstDash val="solid"/>
                    </a:lnL>
                    <a:lnR w="12065" cmpd="sng">
                      <a:solidFill>
                        <a:srgbClr val="000000"/>
                      </a:solidFill>
                      <a:prstDash val="solid"/>
                    </a:lnR>
                    <a:lnT w="0" cmpd="sng">
                      <a:noFill/>
                      <a:prstDash val="solid"/>
                    </a:lnT>
                    <a:lnB w="12065" cmpd="sng">
                      <a:solidFill>
                        <a:srgbClr val="000000"/>
                      </a:solidFill>
                      <a:prstDash val="solid"/>
                    </a:lnB>
                  </a:tcPr>
                </a:tc>
                <a:tc>
                  <a:txBody>
                    <a:bodyPr/>
                    <a:lstStyle/>
                    <a:p>
                      <a:endParaRPr sz="900" dirty="0"/>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2"/>
                  </a:ext>
                </a:extLst>
              </a:tr>
            </a:tbl>
          </a:graphicData>
        </a:graphic>
      </p:graphicFrame>
      <p:sp>
        <p:nvSpPr>
          <p:cNvPr id="34" name="Text Placeholder 33"/>
          <p:cNvSpPr>
            <a:spLocks noGrp="1"/>
          </p:cNvSpPr>
          <p:nvPr>
            <p:ph type="body" idx="10"/>
          </p:nvPr>
        </p:nvSpPr>
        <p:spPr>
          <a:xfrm>
            <a:off x="5513514" y="4689905"/>
            <a:ext cx="1194955" cy="461746"/>
          </a:xfrm>
          <a:prstGeom prst="rect">
            <a:avLst/>
          </a:prstGeom>
          <a:noFill/>
          <a:ln w="0" cmpd="sng">
            <a:noFill/>
            <a:prstDash val="solid"/>
          </a:ln>
        </p:spPr>
        <p:txBody>
          <a:bodyPr vert="horz" lIns="0" tIns="0" rIns="0" bIns="0" anchor="t"/>
          <a:lstStyle/>
          <a:p>
            <a:pPr marL="23381" algn="l">
              <a:lnSpc>
                <a:spcPts val="665"/>
              </a:lnSpc>
              <a:spcAft>
                <a:spcPts val="0"/>
              </a:spcAft>
            </a:pPr>
            <a:r>
              <a:rPr lang="en-US" sz="588" b="1" spc="-10" dirty="0">
                <a:solidFill>
                  <a:srgbClr val="000000"/>
                </a:solidFill>
                <a:latin typeface="Calibri" panose="02020603050405020304" pitchFamily="2"/>
              </a:rPr>
              <a:t>Final determination from Vice Chancellor of Student Affairs</a:t>
            </a:r>
            <a:r>
              <a:rPr lang="en-US" sz="588" spc="-10" dirty="0">
                <a:solidFill>
                  <a:srgbClr val="000000"/>
                </a:solidFill>
                <a:latin typeface="Calibri" panose="02020603050405020304" pitchFamily="2"/>
              </a:rPr>
              <a:t>: Findings and sanctions upheld; findings upheld with modified sanctions; or remand to </a:t>
            </a:r>
          </a:p>
          <a:p>
            <a:pPr marL="397481" algn="l">
              <a:lnSpc>
                <a:spcPts val="563"/>
              </a:lnSpc>
              <a:spcBef>
                <a:spcPts val="156"/>
              </a:spcBef>
              <a:spcAft>
                <a:spcPts val="151"/>
              </a:spcAft>
            </a:pPr>
            <a:r>
              <a:rPr lang="en-US" sz="588" spc="-13" dirty="0">
                <a:solidFill>
                  <a:srgbClr val="000000"/>
                </a:solidFill>
                <a:latin typeface="Calibri" panose="02020603050405020304" pitchFamily="2"/>
              </a:rPr>
              <a:t>a new hearing </a:t>
            </a:r>
          </a:p>
        </p:txBody>
      </p:sp>
      <p:sp>
        <p:nvSpPr>
          <p:cNvPr id="35" name="Text Placeholder 34"/>
          <p:cNvSpPr>
            <a:spLocks noGrp="1"/>
          </p:cNvSpPr>
          <p:nvPr>
            <p:ph type="body" idx="10"/>
          </p:nvPr>
        </p:nvSpPr>
        <p:spPr>
          <a:xfrm>
            <a:off x="3866555" y="4659057"/>
            <a:ext cx="961159" cy="261721"/>
          </a:xfrm>
          <a:prstGeom prst="rect">
            <a:avLst/>
          </a:prstGeom>
          <a:noFill/>
          <a:ln w="12065" cmpd="sng">
            <a:solidFill>
              <a:srgbClr val="000000"/>
            </a:solidFill>
            <a:prstDash val="solid"/>
          </a:ln>
        </p:spPr>
        <p:txBody>
          <a:bodyPr vert="horz" lIns="0" tIns="12664" rIns="0" bIns="0" anchor="t"/>
          <a:lstStyle/>
          <a:p>
            <a:pPr>
              <a:lnSpc>
                <a:spcPts val="716"/>
              </a:lnSpc>
              <a:spcAft>
                <a:spcPts val="378"/>
              </a:spcAft>
            </a:pPr>
            <a:r>
              <a:rPr lang="en-US" sz="588" dirty="0">
                <a:solidFill>
                  <a:srgbClr val="000000"/>
                </a:solidFill>
                <a:latin typeface="Calibri" panose="02020603050405020304" pitchFamily="2"/>
              </a:rPr>
              <a:t>Parties can appeal the </a:t>
            </a:r>
            <a:r>
              <a:rPr dirty="0"/>
              <a:t/>
            </a:r>
            <a:br>
              <a:rPr dirty="0"/>
            </a:br>
            <a:r>
              <a:rPr lang="en-US" sz="588" dirty="0">
                <a:solidFill>
                  <a:srgbClr val="000000"/>
                </a:solidFill>
                <a:latin typeface="Calibri" panose="02020603050405020304" pitchFamily="2"/>
              </a:rPr>
              <a:t>finding and/or sanctions </a:t>
            </a:r>
          </a:p>
        </p:txBody>
      </p:sp>
      <p:cxnSp>
        <p:nvCxnSpPr>
          <p:cNvPr id="38" name="Straight Connector 37"/>
          <p:cNvCxnSpPr/>
          <p:nvPr/>
        </p:nvCxnSpPr>
        <p:spPr>
          <a:xfrm>
            <a:off x="5189285" y="4662230"/>
            <a:ext cx="1252105" cy="0"/>
          </a:xfrm>
          <a:prstGeom prst="line">
            <a:avLst/>
          </a:prstGeom>
          <a:ln w="12065" cmpd="sng">
            <a:solidFill>
              <a:srgbClr val="000000"/>
            </a:solidFill>
          </a:ln>
        </p:spPr>
      </p:cxnSp>
      <p:cxnSp>
        <p:nvCxnSpPr>
          <p:cNvPr id="39" name="Straight Connector 38"/>
          <p:cNvCxnSpPr/>
          <p:nvPr/>
        </p:nvCxnSpPr>
        <p:spPr>
          <a:xfrm>
            <a:off x="5513514" y="4639541"/>
            <a:ext cx="0" cy="503959"/>
          </a:xfrm>
          <a:prstGeom prst="line">
            <a:avLst/>
          </a:prstGeom>
          <a:ln w="12065" cmpd="sng">
            <a:solidFill>
              <a:srgbClr val="000000"/>
            </a:solidFill>
          </a:ln>
        </p:spPr>
      </p:cxnSp>
      <p:cxnSp>
        <p:nvCxnSpPr>
          <p:cNvPr id="40" name="Straight Connector 39"/>
          <p:cNvCxnSpPr/>
          <p:nvPr/>
        </p:nvCxnSpPr>
        <p:spPr>
          <a:xfrm>
            <a:off x="4961659" y="4739878"/>
            <a:ext cx="190608" cy="0"/>
          </a:xfrm>
          <a:prstGeom prst="line">
            <a:avLst/>
          </a:prstGeom>
          <a:ln w="6350" cmpd="sng">
            <a:solidFill>
              <a:srgbClr val="000000"/>
            </a:solidFill>
          </a:ln>
        </p:spPr>
      </p:cxnSp>
      <p:cxnSp>
        <p:nvCxnSpPr>
          <p:cNvPr id="41" name="Straight Connector 40"/>
          <p:cNvCxnSpPr/>
          <p:nvPr/>
        </p:nvCxnSpPr>
        <p:spPr>
          <a:xfrm>
            <a:off x="4322618" y="837118"/>
            <a:ext cx="506557" cy="0"/>
          </a:xfrm>
          <a:prstGeom prst="line">
            <a:avLst/>
          </a:prstGeom>
          <a:ln w="33655" cmpd="dbl">
            <a:solidFill>
              <a:srgbClr val="A7A8A7"/>
            </a:solidFill>
          </a:ln>
        </p:spPr>
      </p:cxnSp>
      <p:cxnSp>
        <p:nvCxnSpPr>
          <p:cNvPr id="42" name="Straight Connector 41"/>
          <p:cNvCxnSpPr/>
          <p:nvPr/>
        </p:nvCxnSpPr>
        <p:spPr>
          <a:xfrm>
            <a:off x="4322618" y="975771"/>
            <a:ext cx="506557" cy="0"/>
          </a:xfrm>
          <a:prstGeom prst="line">
            <a:avLst/>
          </a:prstGeom>
          <a:ln w="6350" cmpd="sng">
            <a:solidFill>
              <a:srgbClr val="A7A8A7"/>
            </a:solidFill>
          </a:ln>
        </p:spPr>
      </p:cxnSp>
      <p:cxnSp>
        <p:nvCxnSpPr>
          <p:cNvPr id="43" name="Straight Connector 42"/>
          <p:cNvCxnSpPr/>
          <p:nvPr/>
        </p:nvCxnSpPr>
        <p:spPr>
          <a:xfrm>
            <a:off x="4322618" y="837118"/>
            <a:ext cx="0" cy="138654"/>
          </a:xfrm>
          <a:prstGeom prst="line">
            <a:avLst/>
          </a:prstGeom>
          <a:ln w="6350" cmpd="sng">
            <a:solidFill>
              <a:srgbClr val="A7A8A7"/>
            </a:solidFill>
          </a:ln>
        </p:spPr>
      </p:cxnSp>
      <p:cxnSp>
        <p:nvCxnSpPr>
          <p:cNvPr id="44" name="Straight Connector 43"/>
          <p:cNvCxnSpPr/>
          <p:nvPr/>
        </p:nvCxnSpPr>
        <p:spPr>
          <a:xfrm>
            <a:off x="4829175" y="837118"/>
            <a:ext cx="0" cy="138654"/>
          </a:xfrm>
          <a:prstGeom prst="line">
            <a:avLst/>
          </a:prstGeom>
          <a:ln w="6350" cmpd="sng">
            <a:solidFill>
              <a:srgbClr val="A7A8A7"/>
            </a:solidFill>
          </a:ln>
        </p:spPr>
      </p:cxnSp>
      <p:cxnSp>
        <p:nvCxnSpPr>
          <p:cNvPr id="45" name="Straight Connector 44"/>
          <p:cNvCxnSpPr/>
          <p:nvPr/>
        </p:nvCxnSpPr>
        <p:spPr>
          <a:xfrm>
            <a:off x="4299239" y="2037268"/>
            <a:ext cx="506557" cy="0"/>
          </a:xfrm>
          <a:prstGeom prst="line">
            <a:avLst/>
          </a:prstGeom>
          <a:ln w="30480" cmpd="dbl">
            <a:solidFill>
              <a:srgbClr val="A7A8A7"/>
            </a:solidFill>
          </a:ln>
        </p:spPr>
      </p:cxnSp>
      <p:cxnSp>
        <p:nvCxnSpPr>
          <p:cNvPr id="46" name="Straight Connector 45"/>
          <p:cNvCxnSpPr/>
          <p:nvPr/>
        </p:nvCxnSpPr>
        <p:spPr>
          <a:xfrm>
            <a:off x="4299239" y="2175921"/>
            <a:ext cx="506557" cy="0"/>
          </a:xfrm>
          <a:prstGeom prst="line">
            <a:avLst/>
          </a:prstGeom>
          <a:ln w="6350" cmpd="sng">
            <a:solidFill>
              <a:srgbClr val="A7A8A7"/>
            </a:solidFill>
          </a:ln>
        </p:spPr>
      </p:cxnSp>
      <p:cxnSp>
        <p:nvCxnSpPr>
          <p:cNvPr id="47" name="Straight Connector 46"/>
          <p:cNvCxnSpPr/>
          <p:nvPr/>
        </p:nvCxnSpPr>
        <p:spPr>
          <a:xfrm>
            <a:off x="4299239" y="2037268"/>
            <a:ext cx="0" cy="138654"/>
          </a:xfrm>
          <a:prstGeom prst="line">
            <a:avLst/>
          </a:prstGeom>
          <a:ln w="6350" cmpd="sng">
            <a:solidFill>
              <a:srgbClr val="A7A8A7"/>
            </a:solidFill>
          </a:ln>
        </p:spPr>
      </p:cxnSp>
      <p:cxnSp>
        <p:nvCxnSpPr>
          <p:cNvPr id="48" name="Straight Connector 47"/>
          <p:cNvCxnSpPr/>
          <p:nvPr/>
        </p:nvCxnSpPr>
        <p:spPr>
          <a:xfrm>
            <a:off x="4805795" y="2037268"/>
            <a:ext cx="0" cy="138654"/>
          </a:xfrm>
          <a:prstGeom prst="line">
            <a:avLst/>
          </a:prstGeom>
          <a:ln w="6350" cmpd="sng">
            <a:solidFill>
              <a:srgbClr val="A7A8A7"/>
            </a:solidFill>
          </a:ln>
        </p:spPr>
      </p:cxnSp>
    </p:spTree>
    <p:extLst>
      <p:ext uri="{BB962C8B-B14F-4D97-AF65-F5344CB8AC3E}">
        <p14:creationId xmlns:p14="http://schemas.microsoft.com/office/powerpoint/2010/main" val="2533925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Preserving Investigation Documentation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1"/>
            <a:r>
              <a:rPr lang="en-US" dirty="0"/>
              <a:t>Any record the institution creates to </a:t>
            </a:r>
            <a:r>
              <a:rPr lang="en-US" dirty="0" smtClean="0"/>
              <a:t>investigate </a:t>
            </a:r>
            <a:r>
              <a:rPr lang="en-US" dirty="0"/>
              <a:t>an allegation, regardless of </a:t>
            </a:r>
            <a:r>
              <a:rPr lang="en-US" dirty="0" smtClean="0"/>
              <a:t>later </a:t>
            </a:r>
            <a:r>
              <a:rPr lang="en-US" dirty="0"/>
              <a:t>dismissal or other resolution of the </a:t>
            </a:r>
            <a:r>
              <a:rPr lang="en-US" dirty="0" smtClean="0"/>
              <a:t>allegation</a:t>
            </a:r>
            <a:r>
              <a:rPr lang="en-US" dirty="0"/>
              <a:t>, must be maintained. </a:t>
            </a:r>
          </a:p>
          <a:p>
            <a:pPr lvl="1"/>
            <a:r>
              <a:rPr lang="en-US" dirty="0" smtClean="0"/>
              <a:t> Maintain records for at least 7 years</a:t>
            </a:r>
            <a:endParaRPr lang="en-US" dirty="0"/>
          </a:p>
          <a:p>
            <a:pPr lvl="2"/>
            <a:endParaRPr lang="en-US" dirty="0"/>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7590522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Documentation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sz="1500" dirty="0"/>
              <a:t>Any determination regarding responsibility; </a:t>
            </a:r>
          </a:p>
          <a:p>
            <a:pPr lvl="2"/>
            <a:r>
              <a:rPr lang="en-US" sz="1500" dirty="0"/>
              <a:t>Audio or visual recording or transcript; </a:t>
            </a:r>
          </a:p>
          <a:p>
            <a:pPr lvl="2"/>
            <a:r>
              <a:rPr lang="en-US" sz="1500" dirty="0"/>
              <a:t>Any disciplinary sanctions imposed on the respondent; and </a:t>
            </a:r>
          </a:p>
          <a:p>
            <a:pPr lvl="2"/>
            <a:r>
              <a:rPr lang="en-US" sz="1500" dirty="0"/>
              <a:t>Any remedies provided to the complainant designed to restore or preserve equal access to the institution’s educational program or activity. </a:t>
            </a:r>
          </a:p>
          <a:p>
            <a:pPr lvl="2"/>
            <a:r>
              <a:rPr lang="en-US" sz="1500" dirty="0" smtClean="0"/>
              <a:t>Any </a:t>
            </a:r>
            <a:r>
              <a:rPr lang="en-US" sz="1500" dirty="0"/>
              <a:t>appeal and the result. </a:t>
            </a:r>
          </a:p>
          <a:p>
            <a:pPr lvl="2"/>
            <a:r>
              <a:rPr lang="en-US" sz="1500" dirty="0"/>
              <a:t>Any informal resolution and the result. </a:t>
            </a:r>
            <a:endParaRPr lang="en-US" sz="1500" dirty="0" smtClean="0"/>
          </a:p>
          <a:p>
            <a:pPr lvl="2"/>
            <a:r>
              <a:rPr lang="en-US" sz="1500" dirty="0"/>
              <a:t>All materials used to train Title IX Coordinators, investigators, decision-makers, and any person who facilitates an informal resolution process. </a:t>
            </a:r>
          </a:p>
          <a:p>
            <a:pPr lvl="2"/>
            <a:endParaRPr lang="en-US" dirty="0"/>
          </a:p>
          <a:p>
            <a:pPr marL="342840" lvl="2" indent="0">
              <a:buNone/>
            </a:pPr>
            <a:endParaRPr lang="en-US" dirty="0"/>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5625702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Training Materials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a:t>An institution must make training materials </a:t>
            </a:r>
            <a:r>
              <a:rPr lang="en-US" dirty="0" smtClean="0"/>
              <a:t>publicly </a:t>
            </a:r>
            <a:r>
              <a:rPr lang="en-US" dirty="0"/>
              <a:t>available on its website. </a:t>
            </a:r>
          </a:p>
          <a:p>
            <a:pPr lvl="2"/>
            <a:r>
              <a:rPr lang="en-US" dirty="0" smtClean="0"/>
              <a:t>If </a:t>
            </a:r>
            <a:r>
              <a:rPr lang="en-US" dirty="0"/>
              <a:t>the institution does not maintain a website, the institution must make the materials available upon </a:t>
            </a:r>
            <a:r>
              <a:rPr lang="en-US" dirty="0" smtClean="0"/>
              <a:t>request </a:t>
            </a:r>
            <a:r>
              <a:rPr lang="en-US" dirty="0"/>
              <a:t>for inspection by members of the public. </a:t>
            </a:r>
          </a:p>
          <a:p>
            <a:pPr lvl="2"/>
            <a:endParaRPr lang="en-US" dirty="0"/>
          </a:p>
          <a:p>
            <a:pPr lvl="2"/>
            <a:endParaRPr lang="en-US" dirty="0"/>
          </a:p>
          <a:p>
            <a:pPr marL="342840" lvl="2" indent="0">
              <a:buNone/>
            </a:pPr>
            <a:endParaRPr lang="en-US" dirty="0"/>
          </a:p>
          <a:p>
            <a:pPr marL="342840" lvl="2" indent="0">
              <a:buNone/>
            </a:pPr>
            <a:r>
              <a:rPr lang="en-US" dirty="0"/>
              <a:t> </a:t>
            </a:r>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6328920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Conflicts of Interest and Bias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 </a:t>
            </a:r>
            <a:r>
              <a:rPr lang="en-US" dirty="0"/>
              <a:t>Any individual designated as a Title IX Coordinator, investigator, decision-maker, or to facilitate an informal resolution process, must “not have a conflict of interest or bias for or against complainants or respondents generally or an individual complainant or respondent.” </a:t>
            </a:r>
            <a:r>
              <a:rPr lang="en-US" dirty="0" smtClean="0"/>
              <a:t> </a:t>
            </a:r>
            <a:endParaRPr lang="en-US" dirty="0" smtClean="0"/>
          </a:p>
          <a:p>
            <a:pPr lvl="2"/>
            <a:r>
              <a:rPr lang="en-US" dirty="0" smtClean="0"/>
              <a:t>College must </a:t>
            </a:r>
            <a:r>
              <a:rPr lang="en-US" dirty="0"/>
              <a:t>offer both parties an appeal from a determination </a:t>
            </a:r>
            <a:r>
              <a:rPr lang="en-US" dirty="0" smtClean="0"/>
              <a:t>or dismissal </a:t>
            </a:r>
            <a:r>
              <a:rPr lang="en-US" dirty="0"/>
              <a:t>of a formal complaint </a:t>
            </a:r>
            <a:r>
              <a:rPr lang="en-US" dirty="0" smtClean="0"/>
              <a:t>if The </a:t>
            </a:r>
            <a:r>
              <a:rPr lang="en-US" dirty="0"/>
              <a:t>Title IX Coordinator, investigator(s), or decision-maker(s) had a conflict of interest or bias for or against complainants or respondents generally or the individual complainant or respondent that affected the outcome of the matter. </a:t>
            </a:r>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9641500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Conflicts of Interest and Bias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Examples of Conflicts of Interest or Bias</a:t>
            </a:r>
          </a:p>
          <a:p>
            <a:pPr lvl="3"/>
            <a:r>
              <a:rPr lang="en-US" dirty="0" smtClean="0"/>
              <a:t>Training materials show favoritism to Complainant or Respondent</a:t>
            </a:r>
          </a:p>
          <a:p>
            <a:pPr lvl="3"/>
            <a:r>
              <a:rPr lang="en-US" dirty="0" smtClean="0"/>
              <a:t>Investigator fails to provide same information to both parties</a:t>
            </a:r>
          </a:p>
          <a:p>
            <a:pPr lvl="3"/>
            <a:r>
              <a:rPr lang="en-US" dirty="0" smtClean="0"/>
              <a:t>Investigator made statements to others indicating favoritism or predisposition</a:t>
            </a:r>
          </a:p>
          <a:p>
            <a:pPr lvl="3"/>
            <a:r>
              <a:rPr lang="en-US" dirty="0" smtClean="0"/>
              <a:t>Decision-maker influenced by other school officials in making decision</a:t>
            </a:r>
          </a:p>
          <a:p>
            <a:pPr lvl="3"/>
            <a:r>
              <a:rPr lang="en-US" dirty="0" smtClean="0"/>
              <a:t>Decision-maker has prior relationship </a:t>
            </a:r>
            <a:r>
              <a:rPr lang="en-US" dirty="0" smtClean="0"/>
              <a:t>with a </a:t>
            </a:r>
            <a:r>
              <a:rPr lang="en-US" dirty="0" smtClean="0"/>
              <a:t>party</a:t>
            </a:r>
          </a:p>
          <a:p>
            <a:pPr lvl="3"/>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9231195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Conflicts of Interest and Bias- things to Avoid</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Same party cannot serve as investigator and hearing officer or appellate officer</a:t>
            </a:r>
          </a:p>
          <a:p>
            <a:pPr lvl="3"/>
            <a:r>
              <a:rPr lang="en-US" dirty="0" smtClean="0"/>
              <a:t>Note: Title IX coordinator may also be the investigator and may coordinate hearing so long as not decision-maker.</a:t>
            </a:r>
          </a:p>
          <a:p>
            <a:pPr lvl="2"/>
            <a:r>
              <a:rPr lang="en-US" dirty="0" smtClean="0"/>
              <a:t>Using sex stereotypes</a:t>
            </a:r>
          </a:p>
          <a:p>
            <a:pPr lvl="2"/>
            <a:r>
              <a:rPr lang="en-US" dirty="0" smtClean="0"/>
              <a:t>Making judgments without supporting facts</a:t>
            </a:r>
          </a:p>
          <a:p>
            <a:pPr lvl="2"/>
            <a:r>
              <a:rPr lang="en-US" dirty="0" smtClean="0"/>
              <a:t>Be careful how you apply any trauma-informed </a:t>
            </a:r>
            <a:r>
              <a:rPr lang="en-US" dirty="0"/>
              <a:t>practices in an impartial, non-biased manner </a:t>
            </a:r>
            <a:endParaRPr lang="en-US" dirty="0" smtClean="0"/>
          </a:p>
          <a:p>
            <a:pPr lvl="2"/>
            <a:r>
              <a:rPr lang="en-US" dirty="0"/>
              <a:t>Trauma-informed practice </a:t>
            </a:r>
            <a:r>
              <a:rPr lang="en-US" dirty="0" smtClean="0"/>
              <a:t>recognize the impact of Trauma on </a:t>
            </a:r>
            <a:r>
              <a:rPr lang="en-US" dirty="0"/>
              <a:t>the emotional, psychological and social wellbeing of people</a:t>
            </a:r>
            <a:endParaRPr lang="en-US" dirty="0"/>
          </a:p>
          <a:p>
            <a:pPr lvl="2"/>
            <a:endParaRPr lang="en-US" dirty="0" smtClean="0"/>
          </a:p>
          <a:p>
            <a:pPr lvl="3"/>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0076205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Things NOT evidence of Conflicts of Interest or Bias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a:t>T]he mere fact that a certain number of outcomes result in determinations of responsibility, or non-responsibility, does not necessarily indicate or imply bias on the part of Title IX personnel.” </a:t>
            </a:r>
            <a:endParaRPr lang="en-US" dirty="0" smtClean="0"/>
          </a:p>
          <a:p>
            <a:pPr lvl="2"/>
            <a:r>
              <a:rPr lang="en-US" dirty="0"/>
              <a:t>Title IX Coordinator signs a formal </a:t>
            </a:r>
            <a:r>
              <a:rPr lang="en-US" dirty="0" smtClean="0"/>
              <a:t>complaint</a:t>
            </a:r>
          </a:p>
          <a:p>
            <a:pPr lvl="2"/>
            <a:r>
              <a:rPr lang="en-US" dirty="0" smtClean="0"/>
              <a:t>Having </a:t>
            </a:r>
            <a:r>
              <a:rPr lang="en-US" dirty="0"/>
              <a:t>d</a:t>
            </a:r>
            <a:r>
              <a:rPr lang="en-US" dirty="0" smtClean="0"/>
              <a:t>ifferent </a:t>
            </a:r>
            <a:r>
              <a:rPr lang="en-US" dirty="0"/>
              <a:t>individuals from the same office serve separate Title IX roles </a:t>
            </a:r>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0638796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Summary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Have Title IX compliant policies and follow them closely</a:t>
            </a:r>
          </a:p>
          <a:p>
            <a:pPr lvl="2"/>
            <a:r>
              <a:rPr lang="en-US" dirty="0" smtClean="0"/>
              <a:t>Publish your policies where easily accessible</a:t>
            </a:r>
          </a:p>
          <a:p>
            <a:pPr lvl="2"/>
            <a:r>
              <a:rPr lang="en-US" dirty="0" smtClean="0"/>
              <a:t>Respond promptly to Formal Complaints and including remedial measures</a:t>
            </a:r>
          </a:p>
          <a:p>
            <a:pPr lvl="2"/>
            <a:r>
              <a:rPr lang="en-US" dirty="0" smtClean="0"/>
              <a:t>Provide clear and timely notices to all parties throughout the process</a:t>
            </a:r>
          </a:p>
          <a:p>
            <a:pPr lvl="2"/>
            <a:r>
              <a:rPr lang="en-US" dirty="0" smtClean="0"/>
              <a:t>Act on any claims of conflicts of interest</a:t>
            </a:r>
          </a:p>
          <a:p>
            <a:pPr lvl="2"/>
            <a:r>
              <a:rPr lang="en-US" dirty="0" smtClean="0"/>
              <a:t>Conduct a thorough investigation</a:t>
            </a:r>
          </a:p>
          <a:p>
            <a:pPr lvl="2"/>
            <a:r>
              <a:rPr lang="en-US" dirty="0" smtClean="0"/>
              <a:t>Issue a </a:t>
            </a:r>
            <a:r>
              <a:rPr lang="en-US" smtClean="0"/>
              <a:t>thorough Decision</a:t>
            </a:r>
            <a:endParaRPr lang="en-US" dirty="0" smtClean="0"/>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361513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Definition of Sexual Harassment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685740" lvl="2" indent="-342900">
              <a:buFont typeface="+mj-lt"/>
              <a:buAutoNum type="arabicPeriod"/>
            </a:pPr>
            <a:r>
              <a:rPr lang="en-US" dirty="0"/>
              <a:t>C</a:t>
            </a:r>
            <a:r>
              <a:rPr lang="en-US" dirty="0" smtClean="0"/>
              <a:t>onduct </a:t>
            </a:r>
            <a:r>
              <a:rPr lang="en-US" dirty="0"/>
              <a:t>on the basis of sex that </a:t>
            </a:r>
            <a:r>
              <a:rPr lang="en-US" dirty="0" smtClean="0"/>
              <a:t>satisfies </a:t>
            </a:r>
            <a:r>
              <a:rPr lang="en-US" dirty="0"/>
              <a:t>one or more of the following – </a:t>
            </a:r>
          </a:p>
          <a:p>
            <a:pPr lvl="3"/>
            <a:r>
              <a:rPr lang="en-US" dirty="0"/>
              <a:t>an employee of the recipient conditioning the provision of an aid, benefit, or service of the recipient on an individual’s participation in unwelcome sexual conduct; </a:t>
            </a:r>
            <a:r>
              <a:rPr lang="en-US" dirty="0" smtClean="0"/>
              <a:t> (Often called Quid Pro Quo)</a:t>
            </a:r>
          </a:p>
          <a:p>
            <a:pPr lvl="3"/>
            <a:r>
              <a:rPr lang="en-US" dirty="0"/>
              <a:t>Ex: Faculty member offers Student an A for sexual </a:t>
            </a:r>
            <a:r>
              <a:rPr lang="en-US" dirty="0" smtClean="0"/>
              <a:t>favors</a:t>
            </a:r>
            <a:endParaRPr lang="en-US" dirty="0"/>
          </a:p>
          <a:p>
            <a:pPr lvl="2"/>
            <a:endParaRPr lang="en-US" dirty="0"/>
          </a:p>
          <a:p>
            <a:endParaRPr lang="en-US" dirty="0"/>
          </a:p>
          <a:p>
            <a:endParaRPr lang="en-US" dirty="0"/>
          </a:p>
          <a:p>
            <a:pPr marL="0" indent="0">
              <a:buNone/>
            </a:pPr>
            <a:endParaRPr lang="en-US" sz="1200" dirty="0" smtClean="0"/>
          </a:p>
          <a:p>
            <a:pPr marL="0" indent="0">
              <a:buNone/>
            </a:pPr>
            <a:r>
              <a:rPr lang="en-US" sz="1200" dirty="0" smtClean="0"/>
              <a:t> (</a:t>
            </a:r>
          </a:p>
        </p:txBody>
      </p:sp>
    </p:spTree>
    <p:extLst>
      <p:ext uri="{BB962C8B-B14F-4D97-AF65-F5344CB8AC3E}">
        <p14:creationId xmlns:p14="http://schemas.microsoft.com/office/powerpoint/2010/main" val="15516760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dirty="0" smtClean="0"/>
              <a:t>Expected Changes in New Title IX Regulations in October</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Prohibits sex </a:t>
            </a:r>
            <a:r>
              <a:rPr lang="en-US" dirty="0"/>
              <a:t>discrimination, including discrimination based on sex stereotypes, sex characteristics, pregnancy or related conditions, sexual orientation, and gender identity. </a:t>
            </a:r>
            <a:r>
              <a:rPr lang="en-US" dirty="0" smtClean="0"/>
              <a:t> § 106.10 </a:t>
            </a:r>
          </a:p>
          <a:p>
            <a:pPr lvl="2"/>
            <a:r>
              <a:rPr lang="en-US" dirty="0" smtClean="0"/>
              <a:t>Education programs </a:t>
            </a:r>
            <a:r>
              <a:rPr lang="en-US" dirty="0"/>
              <a:t>or </a:t>
            </a:r>
            <a:r>
              <a:rPr lang="en-US" dirty="0" smtClean="0"/>
              <a:t>activities include conduct </a:t>
            </a:r>
            <a:r>
              <a:rPr lang="en-US" dirty="0"/>
              <a:t>that occurs in </a:t>
            </a:r>
            <a:endParaRPr lang="en-US" dirty="0" smtClean="0"/>
          </a:p>
          <a:p>
            <a:pPr lvl="3"/>
            <a:r>
              <a:rPr lang="en-US" dirty="0" smtClean="0"/>
              <a:t>any </a:t>
            </a:r>
            <a:r>
              <a:rPr lang="en-US" dirty="0"/>
              <a:t>building owned or controlled by a student organization that is officially recognized by a postsecondary institution</a:t>
            </a:r>
            <a:r>
              <a:rPr lang="en-US" dirty="0" smtClean="0"/>
              <a:t>.</a:t>
            </a:r>
          </a:p>
          <a:p>
            <a:pPr lvl="3"/>
            <a:r>
              <a:rPr lang="en-US" dirty="0" smtClean="0"/>
              <a:t>off-campus </a:t>
            </a:r>
            <a:r>
              <a:rPr lang="en-US" dirty="0"/>
              <a:t>when the respondents is a representative of the </a:t>
            </a:r>
            <a:r>
              <a:rPr lang="en-US" dirty="0" smtClean="0"/>
              <a:t>college  </a:t>
            </a:r>
            <a:r>
              <a:rPr lang="en-US" dirty="0"/>
              <a:t>or otherwise engaged in conduct under </a:t>
            </a:r>
            <a:r>
              <a:rPr lang="en-US" dirty="0" smtClean="0"/>
              <a:t>college’s disciplinary authority.  § 106.11</a:t>
            </a:r>
          </a:p>
          <a:p>
            <a:pPr lvl="3"/>
            <a:endParaRPr lang="en-US" dirty="0"/>
          </a:p>
          <a:p>
            <a:pPr lvl="2"/>
            <a:endParaRPr lang="en-US" dirty="0"/>
          </a:p>
          <a:p>
            <a:pPr lvl="2"/>
            <a:endParaRPr lang="en-US" dirty="0" smtClean="0"/>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6546205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dirty="0" smtClean="0"/>
              <a:t>Expected Changes in New Title IX Regulations in October</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Must take </a:t>
            </a:r>
            <a:r>
              <a:rPr lang="en-US" dirty="0"/>
              <a:t>prompt and effective action to end any prohibited sex discrimination that </a:t>
            </a:r>
            <a:r>
              <a:rPr lang="en-US" dirty="0" smtClean="0"/>
              <a:t>“has occurred” </a:t>
            </a:r>
            <a:r>
              <a:rPr lang="en-US" dirty="0"/>
              <a:t>in its education program or activity </a:t>
            </a:r>
            <a:r>
              <a:rPr lang="en-US" dirty="0" smtClean="0"/>
              <a:t>– Not just that which college has actual notice of. </a:t>
            </a:r>
          </a:p>
          <a:p>
            <a:pPr lvl="2"/>
            <a:r>
              <a:rPr lang="en-US" dirty="0" smtClean="0"/>
              <a:t>An </a:t>
            </a:r>
            <a:r>
              <a:rPr lang="en-US" dirty="0"/>
              <a:t>employee </a:t>
            </a:r>
            <a:r>
              <a:rPr lang="en-US" dirty="0" smtClean="0"/>
              <a:t>who </a:t>
            </a:r>
            <a:r>
              <a:rPr lang="en-US" dirty="0"/>
              <a:t>has authority to take corrective action or, for incidents involving students, </a:t>
            </a:r>
            <a:r>
              <a:rPr lang="en-US" u="sng" dirty="0"/>
              <a:t>has responsibility for administrative leadership, teaching, or advising </a:t>
            </a:r>
            <a:r>
              <a:rPr lang="en-US" dirty="0" smtClean="0"/>
              <a:t>would </a:t>
            </a:r>
            <a:r>
              <a:rPr lang="en-US" dirty="0"/>
              <a:t>be obligated to notify the Title IX Coordinator. § 106.44(c)(2)(</a:t>
            </a:r>
            <a:r>
              <a:rPr lang="en-US" dirty="0" err="1"/>
              <a:t>i</a:t>
            </a:r>
            <a:r>
              <a:rPr lang="en-US" dirty="0"/>
              <a:t>)-(</a:t>
            </a:r>
            <a:r>
              <a:rPr lang="en-US" dirty="0" smtClean="0"/>
              <a:t>ii)</a:t>
            </a:r>
          </a:p>
          <a:p>
            <a:pPr lvl="2"/>
            <a:r>
              <a:rPr lang="en-US" dirty="0" smtClean="0"/>
              <a:t>Former students will have right </a:t>
            </a:r>
            <a:r>
              <a:rPr lang="en-US" dirty="0"/>
              <a:t>to file a </a:t>
            </a:r>
            <a:r>
              <a:rPr lang="en-US" dirty="0" smtClean="0"/>
              <a:t>complaint.  §§ </a:t>
            </a:r>
            <a:r>
              <a:rPr lang="en-US" dirty="0"/>
              <a:t>106.2 and 106.45(a)(2</a:t>
            </a:r>
            <a:r>
              <a:rPr lang="en-US" dirty="0" smtClean="0"/>
              <a:t>))</a:t>
            </a:r>
          </a:p>
          <a:p>
            <a:pPr lvl="2"/>
            <a:endParaRPr lang="en-US" dirty="0" smtClean="0"/>
          </a:p>
          <a:p>
            <a:pPr lvl="2"/>
            <a:endParaRPr lang="en-US" dirty="0" smtClean="0"/>
          </a:p>
          <a:p>
            <a:pPr lvl="2"/>
            <a:endParaRPr lang="en-US" dirty="0" smtClean="0"/>
          </a:p>
          <a:p>
            <a:pPr lvl="2"/>
            <a:endParaRPr lang="en-US" dirty="0" smtClean="0"/>
          </a:p>
          <a:p>
            <a:pPr lvl="3"/>
            <a:endParaRPr lang="en-US" dirty="0"/>
          </a:p>
          <a:p>
            <a:pPr lvl="2"/>
            <a:endParaRPr lang="en-US" dirty="0"/>
          </a:p>
          <a:p>
            <a:pPr lvl="2"/>
            <a:endParaRPr lang="en-US" dirty="0" smtClean="0"/>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43360188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dirty="0" smtClean="0"/>
              <a:t>Expected Changes in New Title IX Regulations in October</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Permitting</a:t>
            </a:r>
            <a:r>
              <a:rPr lang="en-US" dirty="0"/>
              <a:t>, but not requiring, a live hearing. M</a:t>
            </a:r>
            <a:r>
              <a:rPr lang="en-US" dirty="0" smtClean="0"/>
              <a:t>ust </a:t>
            </a:r>
            <a:r>
              <a:rPr lang="en-US" dirty="0"/>
              <a:t>allow the parties, on request, to participate from separate locations using technology. </a:t>
            </a:r>
            <a:r>
              <a:rPr lang="en-US" dirty="0" smtClean="0"/>
              <a:t>Proposed </a:t>
            </a:r>
            <a:r>
              <a:rPr lang="en-US" dirty="0"/>
              <a:t>§ 106.46(g</a:t>
            </a:r>
            <a:r>
              <a:rPr lang="en-US" dirty="0" smtClean="0"/>
              <a:t>) </a:t>
            </a:r>
          </a:p>
          <a:p>
            <a:pPr lvl="2"/>
            <a:r>
              <a:rPr lang="en-US" dirty="0" smtClean="0"/>
              <a:t>Can offer </a:t>
            </a:r>
            <a:r>
              <a:rPr lang="en-US" dirty="0"/>
              <a:t>an informal resolution process </a:t>
            </a:r>
            <a:r>
              <a:rPr lang="en-US" dirty="0" smtClean="0"/>
              <a:t>without formal complaint if it has </a:t>
            </a:r>
            <a:r>
              <a:rPr lang="en-US" dirty="0"/>
              <a:t>information about conduct that may constitute sex discrimination </a:t>
            </a:r>
            <a:r>
              <a:rPr lang="en-US" dirty="0" smtClean="0"/>
              <a:t>under </a:t>
            </a:r>
            <a:r>
              <a:rPr lang="en-US" dirty="0"/>
              <a:t>Title IX. § 106.44(k</a:t>
            </a:r>
            <a:r>
              <a:rPr lang="en-US" dirty="0" smtClean="0"/>
              <a:t>)</a:t>
            </a:r>
          </a:p>
          <a:p>
            <a:pPr lvl="2"/>
            <a:r>
              <a:rPr lang="en-US" dirty="0" smtClean="0"/>
              <a:t>Must provide pregnant student </a:t>
            </a:r>
            <a:r>
              <a:rPr lang="en-US" dirty="0"/>
              <a:t>with the option of </a:t>
            </a:r>
            <a:r>
              <a:rPr lang="en-US" dirty="0" smtClean="0"/>
              <a:t>a </a:t>
            </a:r>
            <a:r>
              <a:rPr lang="en-US" dirty="0"/>
              <a:t>voluntary leave of absence for medical reasons and reinstatement upon return. </a:t>
            </a:r>
            <a:r>
              <a:rPr lang="en-US" dirty="0" smtClean="0"/>
              <a:t>§ </a:t>
            </a:r>
            <a:r>
              <a:rPr lang="en-US" dirty="0"/>
              <a:t>106.40(b)(3)(iii</a:t>
            </a:r>
            <a:r>
              <a:rPr lang="en-US" dirty="0" smtClean="0"/>
              <a:t>)</a:t>
            </a:r>
            <a:endParaRPr lang="en-US" dirty="0"/>
          </a:p>
          <a:p>
            <a:pPr lvl="2"/>
            <a:r>
              <a:rPr lang="en-US" dirty="0" smtClean="0"/>
              <a:t>Provide </a:t>
            </a:r>
            <a:r>
              <a:rPr lang="en-US" dirty="0"/>
              <a:t>the student a clean, private space for lactation. </a:t>
            </a:r>
            <a:r>
              <a:rPr lang="en-US" dirty="0" smtClean="0"/>
              <a:t>§ </a:t>
            </a:r>
            <a:r>
              <a:rPr lang="en-US" dirty="0"/>
              <a:t>106.40(b)(3)(iv</a:t>
            </a:r>
            <a:r>
              <a:rPr lang="en-US" dirty="0" smtClean="0"/>
              <a:t>)</a:t>
            </a:r>
            <a:endParaRPr lang="en-US" dirty="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3"/>
            <a:endParaRPr lang="en-US" dirty="0"/>
          </a:p>
          <a:p>
            <a:pPr lvl="2"/>
            <a:endParaRPr lang="en-US" dirty="0"/>
          </a:p>
          <a:p>
            <a:pPr lvl="2"/>
            <a:endParaRPr lang="en-US" dirty="0" smtClean="0"/>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9264830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dirty="0" smtClean="0"/>
              <a:t>Expected Changes in New Title IX Regulations in October</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Permitting, but not requiring, a live hearing. Must allow the parties, on request, to participate from separate locations using technology. Proposed § 106.46(g) </a:t>
            </a:r>
          </a:p>
          <a:p>
            <a:pPr lvl="2"/>
            <a:r>
              <a:rPr lang="en-US" dirty="0" smtClean="0"/>
              <a:t>Can offer an informal resolution process without formal complaint if it has information about conduct that may constitute sex discrimination under Title IX. § 106.44(k)</a:t>
            </a:r>
          </a:p>
          <a:p>
            <a:pPr lvl="2"/>
            <a:r>
              <a:rPr lang="en-US" dirty="0" smtClean="0"/>
              <a:t>Must provide pregnant student with the option of a voluntary leave of absence for medical reasons and reinstatement upon return. § 106.40(b)(3)(iii)</a:t>
            </a:r>
          </a:p>
          <a:p>
            <a:pPr lvl="2"/>
            <a:r>
              <a:rPr lang="en-US" dirty="0" smtClean="0"/>
              <a:t>Provide the student a clean, private space for lactation. § 106.40(b)(3)(iv)</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3"/>
            <a:endParaRPr lang="en-US" dirty="0"/>
          </a:p>
          <a:p>
            <a:pPr lvl="2"/>
            <a:endParaRPr lang="en-US" dirty="0"/>
          </a:p>
          <a:p>
            <a:pPr lvl="2"/>
            <a:endParaRPr lang="en-US" dirty="0" smtClean="0"/>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6073167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dirty="0" smtClean="0"/>
              <a:t>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endParaRPr lang="en-US" dirty="0" smtClean="0"/>
          </a:p>
          <a:p>
            <a:pPr lvl="2"/>
            <a:endParaRPr lang="en-US" dirty="0"/>
          </a:p>
          <a:p>
            <a:pPr marL="342840" lvl="2" indent="0">
              <a:buNone/>
            </a:pPr>
            <a:endParaRPr lang="en-US" dirty="0" smtClean="0"/>
          </a:p>
          <a:p>
            <a:pPr lvl="2"/>
            <a:endParaRPr lang="en-US" dirty="0"/>
          </a:p>
          <a:p>
            <a:pPr marL="342840" lvl="2" indent="0" algn="ctr">
              <a:buNone/>
            </a:pPr>
            <a:r>
              <a:rPr lang="en-US" dirty="0" smtClean="0"/>
              <a:t> </a:t>
            </a:r>
            <a:r>
              <a:rPr lang="en-US" sz="2000" dirty="0" smtClean="0"/>
              <a:t>QUESTIONS?</a:t>
            </a:r>
          </a:p>
          <a:p>
            <a:pPr lvl="2"/>
            <a:endParaRPr lang="en-US" dirty="0"/>
          </a:p>
          <a:p>
            <a:pPr lvl="2"/>
            <a:endParaRPr lang="en-US" dirty="0" smtClean="0"/>
          </a:p>
          <a:p>
            <a:pPr lvl="2"/>
            <a:endParaRPr lang="en-US" dirty="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3"/>
            <a:endParaRPr lang="en-US" dirty="0"/>
          </a:p>
          <a:p>
            <a:pPr lvl="2"/>
            <a:endParaRPr lang="en-US" dirty="0"/>
          </a:p>
          <a:p>
            <a:pPr lvl="2"/>
            <a:endParaRPr lang="en-US" dirty="0" smtClean="0"/>
          </a:p>
          <a:p>
            <a:pPr lvl="2"/>
            <a:endParaRPr lang="en-US" dirty="0" smtClean="0"/>
          </a:p>
          <a:p>
            <a:pPr lvl="2"/>
            <a:endParaRPr lang="en-US" dirty="0" smtClean="0"/>
          </a:p>
          <a:p>
            <a:pPr marL="342840" lvl="2" indent="0">
              <a:buNone/>
            </a:pPr>
            <a:endParaRPr lang="en-US" dirty="0"/>
          </a:p>
          <a:p>
            <a:pPr lvl="2"/>
            <a:endParaRPr lang="en-US" dirty="0"/>
          </a:p>
          <a:p>
            <a:pPr lvl="2"/>
            <a:endParaRPr lang="en-US" dirty="0"/>
          </a:p>
          <a:p>
            <a:pPr lvl="2"/>
            <a:endParaRPr lang="en-US" dirty="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8925407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7338D1-FB75-254F-82FA-B8B4891B6C47}"/>
              </a:ext>
            </a:extLst>
          </p:cNvPr>
          <p:cNvSpPr/>
          <p:nvPr/>
        </p:nvSpPr>
        <p:spPr>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err="1">
              <a:latin typeface="Century Gothic" pitchFamily="34" charset="0"/>
            </a:endParaRPr>
          </a:p>
        </p:txBody>
      </p:sp>
      <p:pic>
        <p:nvPicPr>
          <p:cNvPr id="5" name="Picture 4" descr="A picture containing blur&#10;&#10;Description automatically generated">
            <a:extLst>
              <a:ext uri="{FF2B5EF4-FFF2-40B4-BE49-F238E27FC236}">
                <a16:creationId xmlns:a16="http://schemas.microsoft.com/office/drawing/2014/main" id="{7E63731D-3057-5A41-9750-30C0055CD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5895"/>
            <a:ext cx="9144000" cy="2751710"/>
          </a:xfrm>
          <a:prstGeom prst="rect">
            <a:avLst/>
          </a:prstGeom>
        </p:spPr>
      </p:pic>
      <p:sp>
        <p:nvSpPr>
          <p:cNvPr id="2" name="Title 1"/>
          <p:cNvSpPr>
            <a:spLocks noGrp="1"/>
          </p:cNvSpPr>
          <p:nvPr>
            <p:ph type="ctrTitle" idx="4294967295"/>
          </p:nvPr>
        </p:nvSpPr>
        <p:spPr>
          <a:xfrm>
            <a:off x="0" y="2592763"/>
            <a:ext cx="9144000" cy="506727"/>
          </a:xfrm>
          <a:prstGeom prst="rect">
            <a:avLst/>
          </a:prstGeom>
        </p:spPr>
        <p:txBody>
          <a:bodyPr/>
          <a:lstStyle/>
          <a:p>
            <a:pPr algn="ctr"/>
            <a:r>
              <a:rPr lang="en-US" sz="2400" dirty="0" smtClean="0">
                <a:solidFill>
                  <a:schemeClr val="bg1"/>
                </a:solidFill>
                <a:latin typeface="Verdana" panose="020B0604030504040204" pitchFamily="34" charset="0"/>
                <a:ea typeface="Verdana" panose="020B0604030504040204" pitchFamily="34" charset="0"/>
              </a:rPr>
              <a:t>THANK YOU</a:t>
            </a:r>
            <a:endParaRPr lang="en-US" sz="2400" dirty="0">
              <a:solidFill>
                <a:schemeClr val="bg1"/>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C5544CB1-706E-C849-A1CD-E530D883A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527" y="2137398"/>
            <a:ext cx="2732946" cy="210227"/>
          </a:xfrm>
          <a:prstGeom prst="rect">
            <a:avLst/>
          </a:prstGeom>
        </p:spPr>
      </p:pic>
      <p:sp>
        <p:nvSpPr>
          <p:cNvPr id="11" name="Subtitle 2">
            <a:extLst>
              <a:ext uri="{FF2B5EF4-FFF2-40B4-BE49-F238E27FC236}">
                <a16:creationId xmlns:a16="http://schemas.microsoft.com/office/drawing/2014/main" id="{92C236DC-A822-6E42-93A6-1FFB2E6024B0}"/>
              </a:ext>
            </a:extLst>
          </p:cNvPr>
          <p:cNvSpPr txBox="1">
            <a:spLocks/>
          </p:cNvSpPr>
          <p:nvPr/>
        </p:nvSpPr>
        <p:spPr>
          <a:xfrm>
            <a:off x="1" y="4201930"/>
            <a:ext cx="9143999" cy="723990"/>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ts val="900"/>
              </a:lnSpc>
              <a:buFont typeface="Arial" pitchFamily="34" charset="0"/>
              <a:buNone/>
            </a:pPr>
            <a:r>
              <a:rPr lang="en-US" sz="1000" b="1" dirty="0" smtClean="0">
                <a:solidFill>
                  <a:srgbClr val="0A4976"/>
                </a:solidFill>
                <a:latin typeface="Verdana" panose="020B0604030504040204" pitchFamily="34" charset="0"/>
                <a:ea typeface="Verdana" panose="020B0604030504040204" pitchFamily="34" charset="0"/>
              </a:rPr>
              <a:t>Contact Information</a:t>
            </a:r>
            <a:endParaRPr lang="en-US" sz="1000" b="1" dirty="0">
              <a:solidFill>
                <a:srgbClr val="0A4976"/>
              </a:solidFill>
              <a:latin typeface="Verdana" panose="020B0604030504040204" pitchFamily="34" charset="0"/>
              <a:ea typeface="Verdana" panose="020B0604030504040204" pitchFamily="34" charset="0"/>
            </a:endParaRPr>
          </a:p>
          <a:p>
            <a:pPr marL="0" indent="0" algn="ctr">
              <a:lnSpc>
                <a:spcPts val="900"/>
              </a:lnSpc>
              <a:buFont typeface="Arial" pitchFamily="34" charset="0"/>
              <a:buNone/>
            </a:pPr>
            <a:r>
              <a:rPr lang="en-US" sz="1000" dirty="0">
                <a:solidFill>
                  <a:srgbClr val="0A4976"/>
                </a:solidFill>
                <a:latin typeface="Verdana" panose="020B0604030504040204" pitchFamily="34" charset="0"/>
                <a:ea typeface="Verdana" panose="020B0604030504040204" pitchFamily="34" charset="0"/>
              </a:rPr>
              <a:t>First Name Last Name</a:t>
            </a:r>
          </a:p>
        </p:txBody>
      </p:sp>
    </p:spTree>
    <p:extLst>
      <p:ext uri="{BB962C8B-B14F-4D97-AF65-F5344CB8AC3E}">
        <p14:creationId xmlns:p14="http://schemas.microsoft.com/office/powerpoint/2010/main" val="1429176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Definition of Sexual Harassment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685740" lvl="2" indent="-342900">
              <a:buFont typeface="+mj-lt"/>
              <a:buAutoNum type="arabicPeriod" startAt="2"/>
            </a:pPr>
            <a:r>
              <a:rPr lang="en-US" dirty="0" smtClean="0"/>
              <a:t>Unwelcome </a:t>
            </a:r>
            <a:r>
              <a:rPr lang="en-US" dirty="0"/>
              <a:t>conduct that is severe, pervasive, </a:t>
            </a:r>
            <a:r>
              <a:rPr lang="en-US" u="sng" dirty="0"/>
              <a:t>and</a:t>
            </a:r>
            <a:r>
              <a:rPr lang="en-US" dirty="0"/>
              <a:t> objectively offensive </a:t>
            </a:r>
            <a:r>
              <a:rPr lang="en-US" dirty="0" smtClean="0"/>
              <a:t>denies or limits a person’s </a:t>
            </a:r>
            <a:r>
              <a:rPr lang="en-US" dirty="0"/>
              <a:t>access to the program or </a:t>
            </a:r>
            <a:r>
              <a:rPr lang="en-US" dirty="0" smtClean="0"/>
              <a:t>activity;</a:t>
            </a:r>
          </a:p>
          <a:p>
            <a:pPr lvl="3"/>
            <a:r>
              <a:rPr lang="en-US" dirty="0" smtClean="0"/>
              <a:t>All three must be present</a:t>
            </a:r>
          </a:p>
          <a:p>
            <a:pPr lvl="3"/>
            <a:r>
              <a:rPr lang="en-US" dirty="0"/>
              <a:t>Reasonable Person Standard Applies to severity, pervasiveness, and objective </a:t>
            </a:r>
            <a:r>
              <a:rPr lang="en-US" dirty="0" smtClean="0"/>
              <a:t>offensiveness- Evaluated both objectively </a:t>
            </a:r>
            <a:r>
              <a:rPr lang="en-US" u="sng" dirty="0" smtClean="0"/>
              <a:t>and</a:t>
            </a:r>
            <a:r>
              <a:rPr lang="en-US" dirty="0" smtClean="0"/>
              <a:t> subjectively</a:t>
            </a:r>
          </a:p>
          <a:p>
            <a:pPr lvl="3"/>
            <a:r>
              <a:rPr lang="en-US" dirty="0"/>
              <a:t>sexual harassment under Title </a:t>
            </a:r>
            <a:r>
              <a:rPr lang="en-US" dirty="0" smtClean="0"/>
              <a:t>IX does </a:t>
            </a:r>
            <a:r>
              <a:rPr lang="en-US" dirty="0"/>
              <a:t>not include conduct that is</a:t>
            </a:r>
          </a:p>
          <a:p>
            <a:pPr marL="669352" lvl="3" indent="0">
              <a:buNone/>
            </a:pPr>
            <a:r>
              <a:rPr lang="en-US" dirty="0" smtClean="0"/>
              <a:t>	protected </a:t>
            </a:r>
            <a:r>
              <a:rPr lang="en-US" dirty="0"/>
              <a:t>by the </a:t>
            </a:r>
            <a:r>
              <a:rPr lang="en-US" dirty="0" smtClean="0"/>
              <a:t>First Amendment</a:t>
            </a:r>
            <a:endParaRPr lang="en-US" dirty="0"/>
          </a:p>
          <a:p>
            <a:pPr marL="669352" lvl="3" indent="0">
              <a:buNone/>
            </a:pPr>
            <a:endParaRPr lang="en-US" dirty="0" smtClean="0"/>
          </a:p>
          <a:p>
            <a:pPr marL="669352" lvl="3" indent="0">
              <a:buNone/>
            </a:pPr>
            <a:endParaRPr lang="en-US" dirty="0" smtClean="0"/>
          </a:p>
          <a:p>
            <a:pPr marL="342840" lvl="2" indent="0">
              <a:buNone/>
            </a:pPr>
            <a:endParaRPr lang="en-US" dirty="0"/>
          </a:p>
          <a:p>
            <a:endParaRPr lang="en-US" dirty="0"/>
          </a:p>
          <a:p>
            <a:endParaRPr lang="en-US" dirty="0"/>
          </a:p>
        </p:txBody>
      </p:sp>
    </p:spTree>
    <p:extLst>
      <p:ext uri="{BB962C8B-B14F-4D97-AF65-F5344CB8AC3E}">
        <p14:creationId xmlns:p14="http://schemas.microsoft.com/office/powerpoint/2010/main" val="4184804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Physical conduct is more likely to be </a:t>
            </a:r>
            <a:r>
              <a:rPr lang="en-US" u="sng" dirty="0" smtClean="0"/>
              <a:t>severe</a:t>
            </a:r>
            <a:r>
              <a:rPr lang="en-US" dirty="0" smtClean="0"/>
              <a:t> if accompanied </a:t>
            </a:r>
            <a:r>
              <a:rPr lang="en-US" dirty="0"/>
              <a:t>by threats or </a:t>
            </a:r>
            <a:r>
              <a:rPr lang="en-US" dirty="0" smtClean="0"/>
              <a:t>violence</a:t>
            </a:r>
          </a:p>
          <a:p>
            <a:pPr lvl="1"/>
            <a:r>
              <a:rPr lang="en-US" dirty="0" smtClean="0"/>
              <a:t>Conduct is likely to be </a:t>
            </a:r>
            <a:r>
              <a:rPr lang="en-US" u="sng" dirty="0" smtClean="0"/>
              <a:t>pervasive</a:t>
            </a:r>
            <a:r>
              <a:rPr lang="en-US" dirty="0" smtClean="0"/>
              <a:t> if </a:t>
            </a:r>
          </a:p>
          <a:p>
            <a:pPr lvl="2"/>
            <a:r>
              <a:rPr lang="en-US" dirty="0" smtClean="0"/>
              <a:t>Widespread</a:t>
            </a:r>
            <a:endParaRPr lang="en-US" dirty="0"/>
          </a:p>
          <a:p>
            <a:pPr lvl="2"/>
            <a:r>
              <a:rPr lang="en-US" dirty="0" smtClean="0"/>
              <a:t>Openly </a:t>
            </a:r>
            <a:r>
              <a:rPr lang="en-US" dirty="0"/>
              <a:t>practiced</a:t>
            </a:r>
          </a:p>
          <a:p>
            <a:pPr lvl="2"/>
            <a:r>
              <a:rPr lang="en-US" dirty="0" smtClean="0"/>
              <a:t>Well-known </a:t>
            </a:r>
            <a:r>
              <a:rPr lang="en-US" dirty="0"/>
              <a:t>among students or </a:t>
            </a:r>
            <a:r>
              <a:rPr lang="en-US" dirty="0" smtClean="0"/>
              <a:t>employees</a:t>
            </a:r>
            <a:endParaRPr lang="en-US" dirty="0"/>
          </a:p>
          <a:p>
            <a:pPr lvl="2"/>
            <a:r>
              <a:rPr lang="en-US" dirty="0" smtClean="0"/>
              <a:t>Occurring </a:t>
            </a:r>
            <a:r>
              <a:rPr lang="en-US" dirty="0"/>
              <a:t>in public spaces </a:t>
            </a:r>
            <a:endParaRPr lang="en-US"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46186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Physical conduct is </a:t>
            </a:r>
            <a:r>
              <a:rPr lang="en-US" dirty="0" smtClean="0"/>
              <a:t> objectively offensive if:</a:t>
            </a:r>
          </a:p>
          <a:p>
            <a:pPr lvl="1"/>
            <a:r>
              <a:rPr lang="en-US" dirty="0"/>
              <a:t>Reasonable </a:t>
            </a:r>
            <a:r>
              <a:rPr lang="en-US" dirty="0" smtClean="0"/>
              <a:t>person would find it offensive </a:t>
            </a:r>
            <a:endParaRPr lang="en-US" dirty="0"/>
          </a:p>
          <a:p>
            <a:pPr lvl="1"/>
            <a:r>
              <a:rPr lang="en-US" dirty="0" smtClean="0"/>
              <a:t>Consider Age </a:t>
            </a:r>
            <a:r>
              <a:rPr lang="en-US" dirty="0"/>
              <a:t>and relationships of </a:t>
            </a:r>
            <a:r>
              <a:rPr lang="en-US" dirty="0" smtClean="0"/>
              <a:t>Complainant </a:t>
            </a:r>
            <a:r>
              <a:rPr lang="en-US" dirty="0"/>
              <a:t>and </a:t>
            </a:r>
            <a:r>
              <a:rPr lang="en-US" dirty="0" smtClean="0"/>
              <a:t>Respondent</a:t>
            </a:r>
            <a:endParaRPr lang="en-US" dirty="0"/>
          </a:p>
          <a:p>
            <a:pPr lvl="1"/>
            <a:r>
              <a:rPr lang="en-US" dirty="0" smtClean="0"/>
              <a:t>Frequency</a:t>
            </a:r>
            <a:endParaRPr lang="en-US" dirty="0"/>
          </a:p>
          <a:p>
            <a:pPr lvl="1"/>
            <a:r>
              <a:rPr lang="en-US" dirty="0" smtClean="0"/>
              <a:t>Severity</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70857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342900" indent="-342900">
              <a:buFont typeface="+mj-lt"/>
              <a:buAutoNum type="arabicPeriod" startAt="3"/>
            </a:pPr>
            <a:r>
              <a:rPr lang="en-US" dirty="0"/>
              <a:t> Sexual assault, stalking, dating violence, domestic violence </a:t>
            </a:r>
          </a:p>
          <a:p>
            <a:endParaRPr lang="en-US" dirty="0"/>
          </a:p>
        </p:txBody>
      </p:sp>
    </p:spTree>
    <p:extLst>
      <p:ext uri="{BB962C8B-B14F-4D97-AF65-F5344CB8AC3E}">
        <p14:creationId xmlns:p14="http://schemas.microsoft.com/office/powerpoint/2010/main" val="2571910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Sexual Assault</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endParaRPr lang="en-US" sz="1200" dirty="0" smtClean="0"/>
          </a:p>
          <a:p>
            <a:pPr marL="0" indent="0">
              <a:buNone/>
            </a:pPr>
            <a:endParaRPr lang="en-US" sz="1200" dirty="0"/>
          </a:p>
          <a:p>
            <a:pPr marL="0" indent="0">
              <a:buNone/>
            </a:pPr>
            <a:r>
              <a:rPr lang="en-US" dirty="0" smtClean="0"/>
              <a:t>Sexual </a:t>
            </a:r>
            <a:r>
              <a:rPr lang="en-US" dirty="0"/>
              <a:t>assault is any intentional sexual contact </a:t>
            </a:r>
            <a:r>
              <a:rPr lang="en-US" u="sng" dirty="0"/>
              <a:t>without consent</a:t>
            </a:r>
            <a:r>
              <a:rPr lang="en-US" dirty="0"/>
              <a:t>, whether such contact directly touches skin or is through clothing. It includes any </a:t>
            </a:r>
            <a:r>
              <a:rPr lang="en-US" u="sng" dirty="0"/>
              <a:t>intentional</a:t>
            </a:r>
            <a:r>
              <a:rPr lang="en-US" dirty="0"/>
              <a:t> sexual contact with the breasts, buttocks, groin, genitals, mouth, or other bodily orifice of another; or touching another with any of these body parts; or making another touch you or himself or herself with or on any of these body parts; or any intentional bodily contact of a sexual nature, whether or not it involves the previously mentioned body parts; or disrobing or exposure of another without that person’s consent. Sexual assault also includes </a:t>
            </a:r>
            <a:r>
              <a:rPr lang="en-US" u="sng" dirty="0"/>
              <a:t>attempted</a:t>
            </a:r>
            <a:r>
              <a:rPr lang="en-US" dirty="0"/>
              <a:t> nonconsensual sexual intercourse.</a:t>
            </a:r>
            <a:endParaRPr lang="en-US"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1200" dirty="0" smtClean="0"/>
              <a:t>.</a:t>
            </a: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31462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Stalking</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a:xfrm>
            <a:off x="603689" y="596558"/>
            <a:ext cx="7976546" cy="3892940"/>
          </a:xfrm>
        </p:spPr>
        <p:txBody>
          <a:bodyPr/>
          <a:lstStyle/>
          <a:p>
            <a:pPr marL="0" indent="0">
              <a:buNone/>
            </a:pPr>
            <a:r>
              <a:rPr lang="en-US" sz="1200" dirty="0" smtClean="0"/>
              <a:t>Stalking.</a:t>
            </a:r>
          </a:p>
          <a:p>
            <a:pPr marL="0" indent="0">
              <a:buNone/>
            </a:pPr>
            <a:r>
              <a:rPr lang="en-US" sz="1200" dirty="0" smtClean="0"/>
              <a:t> (</a:t>
            </a:r>
            <a:r>
              <a:rPr lang="en-US" sz="1200" dirty="0" err="1" smtClean="0"/>
              <a:t>i</a:t>
            </a:r>
            <a:r>
              <a:rPr lang="en-US" sz="1200" dirty="0" smtClean="0"/>
              <a:t>) Engaging in a </a:t>
            </a:r>
            <a:r>
              <a:rPr lang="en-US" sz="1200" u="sng" dirty="0" smtClean="0"/>
              <a:t>course of conduct</a:t>
            </a:r>
            <a:r>
              <a:rPr lang="en-US" sz="1200" dirty="0" smtClean="0"/>
              <a:t> directed at a specific person that would cause a </a:t>
            </a:r>
            <a:r>
              <a:rPr lang="en-US" sz="1200" u="sng" dirty="0" smtClean="0"/>
              <a:t>reasonable person</a:t>
            </a:r>
            <a:r>
              <a:rPr lang="en-US" sz="1200" dirty="0" smtClean="0"/>
              <a:t> to—</a:t>
            </a:r>
          </a:p>
          <a:p>
            <a:pPr marL="0" indent="0">
              <a:buNone/>
            </a:pPr>
            <a:r>
              <a:rPr lang="en-US" sz="1200" dirty="0" smtClean="0"/>
              <a:t>(A)	Fear for the person’s safety or the safety of others; </a:t>
            </a:r>
            <a:r>
              <a:rPr lang="en-US" sz="1200" u="sng" dirty="0" smtClean="0"/>
              <a:t>or</a:t>
            </a:r>
          </a:p>
          <a:p>
            <a:pPr marL="0" indent="0">
              <a:buNone/>
            </a:pPr>
            <a:r>
              <a:rPr lang="en-US" sz="1200" dirty="0" smtClean="0"/>
              <a:t>(B)	Suffer </a:t>
            </a:r>
            <a:r>
              <a:rPr lang="en-US" sz="1200" u="sng" dirty="0" smtClean="0"/>
              <a:t>substantial</a:t>
            </a:r>
            <a:r>
              <a:rPr lang="en-US" sz="1200" dirty="0" smtClean="0"/>
              <a:t> emotional distress. </a:t>
            </a:r>
          </a:p>
          <a:p>
            <a:pPr marL="0" indent="0">
              <a:buNone/>
            </a:pPr>
            <a:r>
              <a:rPr lang="en-US" sz="1200" dirty="0" smtClean="0"/>
              <a:t>(ii) For the purposes of this definition—</a:t>
            </a:r>
          </a:p>
          <a:p>
            <a:pPr marL="0" indent="0">
              <a:buNone/>
            </a:pPr>
            <a:r>
              <a:rPr lang="en-US" sz="1200" dirty="0" smtClean="0"/>
              <a:t>(A)	Course of conduct means </a:t>
            </a:r>
            <a:r>
              <a:rPr lang="en-US" sz="1200" u="sng" dirty="0" smtClean="0"/>
              <a:t>two or more acts</a:t>
            </a:r>
            <a:r>
              <a:rPr lang="en-US" sz="1200" dirty="0" smtClean="0"/>
              <a:t>, including, but not limited to, acts in which the stalker directly, indirectly, </a:t>
            </a:r>
            <a:r>
              <a:rPr lang="en-US" sz="1200" u="sng" dirty="0" smtClean="0"/>
              <a:t>or through third parties</a:t>
            </a:r>
            <a:r>
              <a:rPr lang="en-US" sz="1200" dirty="0" smtClean="0"/>
              <a:t>, by any action, method, device, or means, follows, monitors, observes, surveils, threatens, or communicates to or about a person, or interferes with a person’s property.</a:t>
            </a:r>
          </a:p>
          <a:p>
            <a:pPr marL="0" indent="0">
              <a:buNone/>
            </a:pPr>
            <a:r>
              <a:rPr lang="en-US" sz="1200" dirty="0" smtClean="0"/>
              <a:t>(B)	Reasonable person means a reasonable person under similar circumstances and with similar identities to the victim.</a:t>
            </a:r>
          </a:p>
          <a:p>
            <a:pPr marL="0" indent="0">
              <a:buNone/>
            </a:pPr>
            <a:r>
              <a:rPr lang="en-US" sz="1200" dirty="0" smtClean="0"/>
              <a:t>(C)	Substantial emotional distress means significant mental suffering or anguish that may, but does not necessarily, require medical or </a:t>
            </a:r>
            <a:r>
              <a:rPr lang="en-US" sz="1200" dirty="0" err="1" smtClean="0"/>
              <a:t>otherprofessional</a:t>
            </a:r>
            <a:r>
              <a:rPr lang="en-US" sz="1200" dirty="0" smtClean="0"/>
              <a:t> </a:t>
            </a:r>
            <a:r>
              <a:rPr lang="en-US" sz="1200" dirty="0" smtClean="0"/>
              <a:t>treatment or counseling.	34 C.F.R § 668.46(a)</a:t>
            </a:r>
          </a:p>
          <a:p>
            <a:pPr marL="0" indent="0">
              <a:buNone/>
            </a:pPr>
            <a:endParaRPr lang="en-US" dirty="0"/>
          </a:p>
        </p:txBody>
      </p:sp>
    </p:spTree>
    <p:extLst>
      <p:ext uri="{BB962C8B-B14F-4D97-AF65-F5344CB8AC3E}">
        <p14:creationId xmlns:p14="http://schemas.microsoft.com/office/powerpoint/2010/main" val="4002256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Dating Violence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400" dirty="0"/>
              <a:t>Dating violence. Violence committed by a person who </a:t>
            </a:r>
            <a:r>
              <a:rPr lang="en-US" sz="1400" u="sng" dirty="0"/>
              <a:t>is or has been </a:t>
            </a:r>
            <a:r>
              <a:rPr lang="en-US" sz="1400" dirty="0"/>
              <a:t>in a social relationship of a </a:t>
            </a:r>
            <a:r>
              <a:rPr lang="en-US" sz="1400" u="sng" dirty="0"/>
              <a:t>romantic or intimate </a:t>
            </a:r>
            <a:r>
              <a:rPr lang="en-US" sz="1400" dirty="0"/>
              <a:t>nature with the victim.</a:t>
            </a:r>
          </a:p>
          <a:p>
            <a:pPr marL="0" indent="0">
              <a:buNone/>
            </a:pPr>
            <a:r>
              <a:rPr lang="en-US" sz="1400" dirty="0"/>
              <a:t>(</a:t>
            </a:r>
            <a:r>
              <a:rPr lang="en-US" sz="1400" dirty="0" err="1"/>
              <a:t>i</a:t>
            </a:r>
            <a:r>
              <a:rPr lang="en-US" sz="1400" dirty="0"/>
              <a:t>)	The existence of such a relationship shall be determined based on the </a:t>
            </a:r>
            <a:r>
              <a:rPr lang="en-US" sz="1400" u="sng" dirty="0"/>
              <a:t>reporting party’s statement and</a:t>
            </a:r>
            <a:r>
              <a:rPr lang="en-US" sz="1400" dirty="0"/>
              <a:t> with consideration of the length of the relationship, the type of relationship, and the frequency of interaction between the persons involved in the relationship.</a:t>
            </a:r>
          </a:p>
          <a:p>
            <a:pPr marL="0" indent="0">
              <a:buNone/>
            </a:pPr>
            <a:r>
              <a:rPr lang="en-US" sz="1400" dirty="0"/>
              <a:t>(ii)	For the purposes of this definition—</a:t>
            </a:r>
          </a:p>
          <a:p>
            <a:pPr marL="0" indent="0">
              <a:buNone/>
            </a:pPr>
            <a:r>
              <a:rPr lang="en-US" sz="1400" dirty="0"/>
              <a:t>(A)	Dating violence includes, but is not limited to, sexual </a:t>
            </a:r>
            <a:r>
              <a:rPr lang="en-US" sz="1400" u="sng" dirty="0"/>
              <a:t>or physical </a:t>
            </a:r>
            <a:r>
              <a:rPr lang="en-US" sz="1400" dirty="0"/>
              <a:t>abuse or the threat of such abuse.</a:t>
            </a:r>
          </a:p>
          <a:p>
            <a:pPr marL="0" indent="0">
              <a:buNone/>
            </a:pPr>
            <a:r>
              <a:rPr lang="en-US" sz="1400" dirty="0"/>
              <a:t>(B)	Dating violence does not include acts covered under the definition of domestic violence.</a:t>
            </a: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349505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Title </a:t>
            </a:r>
            <a:r>
              <a:rPr lang="en-US" dirty="0"/>
              <a:t>IX Statute- 20 </a:t>
            </a:r>
            <a:r>
              <a:rPr lang="en-US" dirty="0" err="1"/>
              <a:t>U.S.C</a:t>
            </a:r>
            <a:r>
              <a:rPr lang="en-US" dirty="0"/>
              <a:t>. § 1681 </a:t>
            </a:r>
            <a:br>
              <a:rPr lang="en-US" dirty="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No person in the United States shall, on the basis of sex, </a:t>
            </a:r>
          </a:p>
          <a:p>
            <a:r>
              <a:rPr lang="en-US" dirty="0"/>
              <a:t>-- be excluded from participation in, </a:t>
            </a:r>
          </a:p>
          <a:p>
            <a:r>
              <a:rPr lang="en-US" dirty="0"/>
              <a:t>-- be denied the benefits of, or </a:t>
            </a:r>
          </a:p>
          <a:p>
            <a:r>
              <a:rPr lang="en-US" dirty="0"/>
              <a:t>-- be subjected to discrimination </a:t>
            </a:r>
          </a:p>
          <a:p>
            <a:r>
              <a:rPr lang="en-US" dirty="0"/>
              <a:t>under any education program or activity receiving Federal financial assistance. </a:t>
            </a:r>
            <a:endParaRPr lang="en-US" dirty="0" smtClean="0"/>
          </a:p>
          <a:p>
            <a:r>
              <a:rPr lang="en-US" dirty="0" smtClean="0"/>
              <a:t>This </a:t>
            </a:r>
            <a:r>
              <a:rPr lang="en-US" dirty="0"/>
              <a:t>means that a student’s (or applicant’s) status is not influenced by his or her gender, as well as providing equal access to sports and other school-sponsored activities.</a:t>
            </a:r>
            <a:endParaRPr lang="en-US" dirty="0" smtClean="0"/>
          </a:p>
          <a:p>
            <a:pPr marL="0" indent="0">
              <a:buNone/>
            </a:pPr>
            <a:endParaRPr lang="en-US" dirty="0"/>
          </a:p>
        </p:txBody>
      </p:sp>
    </p:spTree>
    <p:extLst>
      <p:ext uri="{BB962C8B-B14F-4D97-AF65-F5344CB8AC3E}">
        <p14:creationId xmlns:p14="http://schemas.microsoft.com/office/powerpoint/2010/main" val="131505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Domestic Violence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400" dirty="0"/>
              <a:t>Domestic violence. (</a:t>
            </a:r>
            <a:r>
              <a:rPr lang="en-US" sz="1400" dirty="0" err="1"/>
              <a:t>i</a:t>
            </a:r>
            <a:r>
              <a:rPr lang="en-US" sz="1400" dirty="0"/>
              <a:t>) A felony or misdemeanor crime of violence committed—</a:t>
            </a:r>
          </a:p>
          <a:p>
            <a:pPr marL="0" indent="0">
              <a:buNone/>
            </a:pPr>
            <a:r>
              <a:rPr lang="en-US" sz="1400" dirty="0"/>
              <a:t>(A)	By a current or former spouse </a:t>
            </a:r>
            <a:r>
              <a:rPr lang="en-US" sz="1400" u="sng" dirty="0"/>
              <a:t>or intimate partner </a:t>
            </a:r>
            <a:r>
              <a:rPr lang="en-US" sz="1400" dirty="0"/>
              <a:t>of the victim;</a:t>
            </a:r>
          </a:p>
          <a:p>
            <a:pPr marL="0" indent="0">
              <a:buNone/>
            </a:pPr>
            <a:r>
              <a:rPr lang="en-US" sz="1400" dirty="0"/>
              <a:t>(B)	By a person with whom the victim shares a child in common;</a:t>
            </a:r>
          </a:p>
          <a:p>
            <a:pPr marL="0" indent="0">
              <a:buNone/>
            </a:pPr>
            <a:r>
              <a:rPr lang="en-US" sz="1400" dirty="0"/>
              <a:t>(C)	By a person who is cohabitating with, </a:t>
            </a:r>
            <a:r>
              <a:rPr lang="en-US" sz="1400" u="sng" dirty="0"/>
              <a:t>or has cohabitated </a:t>
            </a:r>
            <a:r>
              <a:rPr lang="en-US" sz="1400" dirty="0"/>
              <a:t>with, the victim as a spouse or intimate partner;</a:t>
            </a:r>
          </a:p>
          <a:p>
            <a:pPr marL="0" indent="0">
              <a:buNone/>
            </a:pPr>
            <a:r>
              <a:rPr lang="en-US" sz="1400" dirty="0"/>
              <a:t>(D)	By a person similarly situated to a spouse of the victim under the domestic or family violence laws of the jurisdiction in which the crime of violence occurred, </a:t>
            </a:r>
            <a:r>
              <a:rPr lang="en-US" sz="1400" u="sng" dirty="0"/>
              <a:t>or</a:t>
            </a:r>
          </a:p>
          <a:p>
            <a:pPr marL="0" indent="0">
              <a:buNone/>
            </a:pPr>
            <a:r>
              <a:rPr lang="en-US" sz="1400" dirty="0"/>
              <a:t>(E)	By </a:t>
            </a:r>
            <a:r>
              <a:rPr lang="en-US" sz="1400" u="sng" dirty="0"/>
              <a:t>any other person </a:t>
            </a:r>
            <a:r>
              <a:rPr lang="en-US" sz="1400" dirty="0"/>
              <a:t>against an adult or youth victim who is protected from that person’s acts under the domestic or family violence laws of the jurisdiction in which the crime of violence occurred.</a:t>
            </a:r>
          </a:p>
          <a:p>
            <a:pPr marL="0" indent="0">
              <a:buNone/>
            </a:pPr>
            <a:r>
              <a:rPr lang="en-US" sz="1400" dirty="0"/>
              <a:t>34 </a:t>
            </a:r>
            <a:r>
              <a:rPr lang="en-US" sz="1400" dirty="0" err="1"/>
              <a:t>C.F.R</a:t>
            </a:r>
            <a:r>
              <a:rPr lang="en-US" sz="1400" dirty="0"/>
              <a:t> § 668.46(a)</a:t>
            </a:r>
          </a:p>
          <a:p>
            <a:pPr marL="0" indent="0">
              <a:buNone/>
            </a:pPr>
            <a:endParaRPr lang="en-US" dirty="0"/>
          </a:p>
        </p:txBody>
      </p:sp>
    </p:spTree>
    <p:extLst>
      <p:ext uri="{BB962C8B-B14F-4D97-AF65-F5344CB8AC3E}">
        <p14:creationId xmlns:p14="http://schemas.microsoft.com/office/powerpoint/2010/main" val="1934183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Consent</a:t>
            </a:r>
            <a:r>
              <a:rPr lang="en-US" dirty="0" smtClean="0"/>
              <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0" fontAlgn="base"/>
            <a:r>
              <a:rPr lang="en-US" dirty="0" smtClean="0"/>
              <a:t>Sexual Assault has not occurred if the sex activity was consented to by the Complainant.</a:t>
            </a:r>
          </a:p>
          <a:p>
            <a:pPr lvl="0" fontAlgn="base"/>
            <a:r>
              <a:rPr lang="en-US" dirty="0" smtClean="0"/>
              <a:t>Consent means a </a:t>
            </a:r>
            <a:r>
              <a:rPr lang="en-US" u="sng" dirty="0" smtClean="0"/>
              <a:t>voluntary</a:t>
            </a:r>
            <a:r>
              <a:rPr lang="en-US" dirty="0"/>
              <a:t>, </a:t>
            </a:r>
            <a:r>
              <a:rPr lang="en-US" u="sng" dirty="0"/>
              <a:t>informed</a:t>
            </a:r>
            <a:r>
              <a:rPr lang="en-US" dirty="0"/>
              <a:t>, </a:t>
            </a:r>
            <a:r>
              <a:rPr lang="en-US" u="sng" dirty="0"/>
              <a:t>and freely given </a:t>
            </a:r>
            <a:r>
              <a:rPr lang="en-US" dirty="0"/>
              <a:t>agreement, through words </a:t>
            </a:r>
            <a:r>
              <a:rPr lang="en-US" u="sng" dirty="0"/>
              <a:t>and/or actions</a:t>
            </a:r>
            <a:r>
              <a:rPr lang="en-US" dirty="0"/>
              <a:t>, to participate in mutually agreed-upon sexual acts. Consensual sexual activity happens when each partner willingly and affirmatively chooses to participate in each sexual act</a:t>
            </a:r>
            <a:r>
              <a:rPr lang="en-US" dirty="0" smtClean="0"/>
              <a:t>. </a:t>
            </a:r>
          </a:p>
          <a:p>
            <a:pPr lvl="0" fontAlgn="base"/>
            <a:r>
              <a:rPr lang="en-US" dirty="0" smtClean="0"/>
              <a:t>A </a:t>
            </a:r>
            <a:r>
              <a:rPr lang="en-US" dirty="0"/>
              <a:t>person who is incapacitated is not capable </a:t>
            </a:r>
            <a:r>
              <a:rPr lang="en-US" dirty="0" smtClean="0"/>
              <a:t>of giving </a:t>
            </a:r>
            <a:r>
              <a:rPr lang="en-US" dirty="0"/>
              <a:t>consent</a:t>
            </a:r>
          </a:p>
          <a:p>
            <a:pPr lvl="0" fontAlgn="base"/>
            <a:r>
              <a:rPr lang="en-US" dirty="0"/>
              <a:t>Consent cannot be </a:t>
            </a:r>
            <a:r>
              <a:rPr lang="en-US" dirty="0" smtClean="0"/>
              <a:t>coerced</a:t>
            </a:r>
            <a:endParaRPr lang="en-US" dirty="0"/>
          </a:p>
          <a:p>
            <a:r>
              <a:rPr lang="en-US" dirty="0" smtClean="0"/>
              <a:t>Must be adult to provide consent</a:t>
            </a:r>
            <a:endParaRPr lang="en-US" sz="1200" dirty="0"/>
          </a:p>
          <a:p>
            <a:pPr marL="0" indent="0">
              <a:buNone/>
            </a:pPr>
            <a:endParaRPr lang="en-US" sz="1200" dirty="0" smtClean="0"/>
          </a:p>
          <a:p>
            <a:pPr marL="0" indent="0">
              <a:buNone/>
            </a:pPr>
            <a:endParaRPr lang="en-US" sz="1200" dirty="0"/>
          </a:p>
          <a:p>
            <a:pPr marL="0" indent="0">
              <a:buNone/>
            </a:pPr>
            <a:r>
              <a:rPr lang="en-US" sz="1200" dirty="0" smtClean="0"/>
              <a:t>.</a:t>
            </a: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211940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What Constitutes Consent?</a:t>
            </a:r>
            <a:br>
              <a:rPr lang="en-US" dirty="0" smtClean="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0" fontAlgn="base"/>
            <a:r>
              <a:rPr lang="en-US" dirty="0" smtClean="0"/>
              <a:t>No </a:t>
            </a:r>
            <a:r>
              <a:rPr lang="en-US" dirty="0"/>
              <a:t>means no, but </a:t>
            </a:r>
            <a:r>
              <a:rPr lang="en-US" u="sng" dirty="0"/>
              <a:t>nothing also means no</a:t>
            </a:r>
            <a:r>
              <a:rPr lang="en-US" dirty="0"/>
              <a:t>. </a:t>
            </a:r>
            <a:endParaRPr lang="en-US" dirty="0" smtClean="0"/>
          </a:p>
          <a:p>
            <a:pPr lvl="0" fontAlgn="base"/>
            <a:r>
              <a:rPr lang="en-US" dirty="0" smtClean="0"/>
              <a:t>Silence </a:t>
            </a:r>
            <a:r>
              <a:rPr lang="en-US" dirty="0"/>
              <a:t>and </a:t>
            </a:r>
            <a:r>
              <a:rPr lang="en-US" dirty="0" smtClean="0"/>
              <a:t>passivity </a:t>
            </a:r>
            <a:r>
              <a:rPr lang="en-US" dirty="0"/>
              <a:t>do not equal consent</a:t>
            </a:r>
            <a:r>
              <a:rPr lang="en-US" dirty="0" smtClean="0"/>
              <a:t>. </a:t>
            </a:r>
            <a:r>
              <a:rPr lang="en-US" dirty="0"/>
              <a:t>To be valid, consent must be given immediately prior to or </a:t>
            </a:r>
            <a:r>
              <a:rPr lang="en-US" dirty="0" smtClean="0"/>
              <a:t>contemporaneously </a:t>
            </a:r>
            <a:r>
              <a:rPr lang="en-US" dirty="0"/>
              <a:t>with the sexual or intimate activity</a:t>
            </a:r>
          </a:p>
          <a:p>
            <a:pPr lvl="0" fontAlgn="base"/>
            <a:r>
              <a:rPr lang="en-US" dirty="0" smtClean="0"/>
              <a:t>Consent </a:t>
            </a:r>
            <a:r>
              <a:rPr lang="en-US" dirty="0"/>
              <a:t>can be withdrawn at any time, so long as it is </a:t>
            </a:r>
            <a:r>
              <a:rPr lang="en-US" dirty="0" smtClean="0"/>
              <a:t>clearly </a:t>
            </a:r>
            <a:r>
              <a:rPr lang="en-US" dirty="0"/>
              <a:t>communicated verbally or </a:t>
            </a:r>
            <a:r>
              <a:rPr lang="en-US" u="sng" dirty="0"/>
              <a:t>non-verbally</a:t>
            </a:r>
          </a:p>
          <a:p>
            <a:pPr marL="0" indent="0">
              <a:buNone/>
            </a:pPr>
            <a:endParaRPr lang="en-US" sz="1200" dirty="0" smtClean="0"/>
          </a:p>
          <a:p>
            <a:pPr marL="0" indent="0">
              <a:buNone/>
            </a:pPr>
            <a:endParaRPr lang="en-US" sz="1200" dirty="0"/>
          </a:p>
          <a:p>
            <a:pPr marL="0" indent="0">
              <a:buNone/>
            </a:pPr>
            <a:r>
              <a:rPr lang="en-US" sz="1200" dirty="0" smtClean="0"/>
              <a:t>.</a:t>
            </a: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2024923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What constitutes Incapacity?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0" fontAlgn="base"/>
            <a:r>
              <a:rPr lang="en-US" dirty="0" smtClean="0"/>
              <a:t>A Person can be incapacitated </a:t>
            </a:r>
            <a:r>
              <a:rPr lang="en-US" dirty="0" smtClean="0"/>
              <a:t>(incapable of consent) when </a:t>
            </a:r>
            <a:r>
              <a:rPr lang="en-US" dirty="0" smtClean="0"/>
              <a:t>they cannot appreciate the nature or existence  of sexual activity due to the use of drugs or alcohol, a medical condition or disability, or factors.</a:t>
            </a:r>
          </a:p>
          <a:p>
            <a:pPr lvl="0" fontAlgn="base"/>
            <a:r>
              <a:rPr lang="en-US" dirty="0" smtClean="0"/>
              <a:t>Incapacitation </a:t>
            </a:r>
            <a:r>
              <a:rPr lang="en-US" dirty="0"/>
              <a:t>is a determination that will be made after </a:t>
            </a:r>
            <a:r>
              <a:rPr lang="en-US" dirty="0" smtClean="0"/>
              <a:t>the </a:t>
            </a:r>
            <a:r>
              <a:rPr lang="en-US" dirty="0"/>
              <a:t>incident in light of all the </a:t>
            </a:r>
            <a:r>
              <a:rPr lang="en-US" dirty="0" smtClean="0"/>
              <a:t>facts</a:t>
            </a:r>
            <a:endParaRPr lang="en-US" dirty="0"/>
          </a:p>
          <a:p>
            <a:pPr lvl="0" fontAlgn="base"/>
            <a:r>
              <a:rPr lang="en-US" dirty="0" smtClean="0"/>
              <a:t>Example: Female student passes out during a sex act, even if begun with apparent consent. </a:t>
            </a:r>
            <a:endParaRPr lang="en-US" dirty="0"/>
          </a:p>
          <a:p>
            <a:pPr marL="0" indent="0">
              <a:buNone/>
            </a:pPr>
            <a:endParaRPr lang="en-US" sz="1200" dirty="0" smtClean="0"/>
          </a:p>
          <a:p>
            <a:pPr marL="0" indent="0">
              <a:buNone/>
            </a:pPr>
            <a:endParaRPr lang="en-US" sz="1200" dirty="0"/>
          </a:p>
          <a:p>
            <a:pPr marL="0" indent="0">
              <a:buNone/>
            </a:pPr>
            <a:r>
              <a:rPr lang="en-US" sz="1200" dirty="0" smtClean="0"/>
              <a:t>.</a:t>
            </a: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3234792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Summary of your Obligations</a:t>
            </a:r>
            <a:r>
              <a:rPr lang="en-US" dirty="0"/>
              <a:t/>
            </a:r>
            <a:br>
              <a:rPr lang="en-US" dirty="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400" dirty="0"/>
              <a:t>If you have </a:t>
            </a:r>
            <a:r>
              <a:rPr lang="en-US" sz="1400" u="sng" dirty="0"/>
              <a:t>actual knowledge </a:t>
            </a:r>
            <a:r>
              <a:rPr lang="en-US" sz="1400" dirty="0"/>
              <a:t>of </a:t>
            </a:r>
            <a:r>
              <a:rPr lang="en-US" sz="1400" u="sng" dirty="0"/>
              <a:t>sexual harassment  </a:t>
            </a:r>
            <a:r>
              <a:rPr lang="en-US" sz="1400" dirty="0"/>
              <a:t/>
            </a:r>
            <a:br>
              <a:rPr lang="en-US" sz="1400" dirty="0"/>
            </a:br>
            <a:r>
              <a:rPr lang="en-US" sz="1400" dirty="0"/>
              <a:t>that occurred in your </a:t>
            </a:r>
            <a:r>
              <a:rPr lang="en-US" sz="1400" u="sng" dirty="0"/>
              <a:t>education program or </a:t>
            </a:r>
            <a:br>
              <a:rPr lang="en-US" sz="1400" u="sng" dirty="0"/>
            </a:br>
            <a:r>
              <a:rPr lang="en-US" sz="1400" u="sng" dirty="0"/>
              <a:t>activity</a:t>
            </a:r>
            <a:r>
              <a:rPr lang="en-US" sz="1400" dirty="0"/>
              <a:t> against a person </a:t>
            </a:r>
            <a:r>
              <a:rPr lang="en-US" sz="1400" u="sng" dirty="0"/>
              <a:t>in the United States</a:t>
            </a:r>
            <a:r>
              <a:rPr lang="en-US" sz="1400" dirty="0"/>
              <a:t>, then </a:t>
            </a:r>
            <a:br>
              <a:rPr lang="en-US" sz="1400" dirty="0"/>
            </a:br>
            <a:r>
              <a:rPr lang="en-US" sz="1400" dirty="0"/>
              <a:t>you must respond promptly in a manner that is not </a:t>
            </a:r>
            <a:br>
              <a:rPr lang="en-US" sz="1400" dirty="0"/>
            </a:br>
            <a:r>
              <a:rPr lang="en-US" sz="1400" u="sng" dirty="0"/>
              <a:t>deliberately indifferent</a:t>
            </a:r>
            <a:r>
              <a:rPr lang="en-US" sz="1400" dirty="0"/>
              <a:t>. </a:t>
            </a:r>
            <a:endParaRPr lang="en-US" sz="1400" dirty="0" smtClean="0"/>
          </a:p>
          <a:p>
            <a:pPr marL="0" indent="0">
              <a:buNone/>
            </a:pPr>
            <a:r>
              <a:rPr lang="en-US" sz="1400" dirty="0" smtClean="0"/>
              <a:t> </a:t>
            </a:r>
            <a:endParaRPr lang="en-US" sz="14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315592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What is an Educational Program or Activity?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smtClean="0"/>
              <a:t>Locations</a:t>
            </a:r>
            <a:r>
              <a:rPr lang="en-US" sz="1400" dirty="0"/>
              <a:t>, events, or </a:t>
            </a:r>
            <a:r>
              <a:rPr lang="en-US" sz="1400" dirty="0" smtClean="0"/>
              <a:t>circumstances, </a:t>
            </a:r>
          </a:p>
          <a:p>
            <a:r>
              <a:rPr lang="en-US" sz="1400" dirty="0" smtClean="0"/>
              <a:t>whether </a:t>
            </a:r>
            <a:r>
              <a:rPr lang="en-US" sz="1400" dirty="0"/>
              <a:t>on campus or off campus </a:t>
            </a:r>
            <a:r>
              <a:rPr lang="en-US" sz="1400" dirty="0" smtClean="0"/>
              <a:t>(but within the </a:t>
            </a:r>
            <a:r>
              <a:rPr lang="en-US" sz="1400" dirty="0" err="1" smtClean="0"/>
              <a:t>U.S</a:t>
            </a:r>
            <a:r>
              <a:rPr lang="en-US" sz="1400" dirty="0" smtClean="0"/>
              <a:t>)</a:t>
            </a:r>
          </a:p>
          <a:p>
            <a:r>
              <a:rPr lang="en-US" sz="1400" dirty="0" smtClean="0"/>
              <a:t>over </a:t>
            </a:r>
            <a:r>
              <a:rPr lang="en-US" sz="1400" dirty="0"/>
              <a:t>which the institution exercised substantial control over both the respondent and the context in which the sexual harassment occurs. </a:t>
            </a:r>
          </a:p>
          <a:p>
            <a:r>
              <a:rPr lang="en-US" sz="1400" dirty="0"/>
              <a:t>It also includes: </a:t>
            </a:r>
            <a:endParaRPr lang="en-US" sz="1400" dirty="0" smtClean="0"/>
          </a:p>
          <a:p>
            <a:r>
              <a:rPr lang="en-US" sz="1400" dirty="0" smtClean="0"/>
              <a:t> </a:t>
            </a:r>
            <a:r>
              <a:rPr lang="en-US" sz="1400" dirty="0"/>
              <a:t>any building owned or controlled by an officially recognized student org., e.g., fraternity or sorority houses </a:t>
            </a:r>
          </a:p>
          <a:p>
            <a:r>
              <a:rPr lang="en-US" sz="1400" dirty="0"/>
              <a:t>§ 106.44(a) </a:t>
            </a:r>
          </a:p>
          <a:p>
            <a:endParaRPr lang="en-US" dirty="0"/>
          </a:p>
        </p:txBody>
      </p:sp>
    </p:spTree>
    <p:extLst>
      <p:ext uri="{BB962C8B-B14F-4D97-AF65-F5344CB8AC3E}">
        <p14:creationId xmlns:p14="http://schemas.microsoft.com/office/powerpoint/2010/main" val="3314114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What is an Educational Program or Activity?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a:xfrm>
            <a:off x="545250" y="674362"/>
            <a:ext cx="7938112" cy="3719508"/>
          </a:xfrm>
        </p:spPr>
        <p:txBody>
          <a:bodyPr/>
          <a:lstStyle/>
          <a:p>
            <a:r>
              <a:rPr lang="en-US" sz="1400" dirty="0"/>
              <a:t>Jurisdiction will extend to </a:t>
            </a:r>
            <a:r>
              <a:rPr lang="en-US" sz="1400" dirty="0" smtClean="0"/>
              <a:t>off-campus sex </a:t>
            </a:r>
            <a:r>
              <a:rPr lang="en-US" sz="1400" dirty="0"/>
              <a:t>discrimination </a:t>
            </a:r>
            <a:r>
              <a:rPr lang="en-US" sz="1400" dirty="0" smtClean="0"/>
              <a:t>where respondent is:</a:t>
            </a:r>
          </a:p>
          <a:p>
            <a:r>
              <a:rPr lang="en-US" sz="1400" dirty="0"/>
              <a:t>A</a:t>
            </a:r>
            <a:r>
              <a:rPr lang="en-US" sz="1400" dirty="0" smtClean="0"/>
              <a:t>cting as an university representative</a:t>
            </a:r>
          </a:p>
          <a:p>
            <a:pPr lvl="2"/>
            <a:r>
              <a:rPr lang="en-US" sz="1400" dirty="0"/>
              <a:t>Professor provides personal tutoring to a student at his private apartment and make a sexual advance</a:t>
            </a:r>
            <a:r>
              <a:rPr lang="en-US" sz="1400" dirty="0" smtClean="0"/>
              <a:t>.</a:t>
            </a:r>
            <a:endParaRPr lang="en-US" sz="1400" dirty="0"/>
          </a:p>
          <a:p>
            <a:r>
              <a:rPr lang="en-US" sz="1400" dirty="0" smtClean="0"/>
              <a:t>Off-campus </a:t>
            </a:r>
            <a:r>
              <a:rPr lang="en-US" sz="1400" dirty="0"/>
              <a:t>conduct contributes to </a:t>
            </a:r>
            <a:r>
              <a:rPr lang="en-US" sz="1400" dirty="0" smtClean="0"/>
              <a:t>a hostile environment </a:t>
            </a:r>
            <a:r>
              <a:rPr lang="en-US" sz="1400" dirty="0"/>
              <a:t>within </a:t>
            </a:r>
            <a:r>
              <a:rPr lang="en-US" sz="1400" dirty="0" smtClean="0"/>
              <a:t>university programs and activities</a:t>
            </a:r>
          </a:p>
          <a:p>
            <a:pPr lvl="2"/>
            <a:r>
              <a:rPr lang="en-US" sz="1400" dirty="0" smtClean="0"/>
              <a:t>Student assaults another student while out of town and continues to harass the student upon return to campus</a:t>
            </a:r>
          </a:p>
          <a:p>
            <a:pPr lvl="1"/>
            <a:r>
              <a:rPr lang="en-US" sz="1400" dirty="0"/>
              <a:t>The Recipient may still be taking discretionary jurisdiction </a:t>
            </a:r>
            <a:r>
              <a:rPr lang="en-US" sz="1400" dirty="0" smtClean="0"/>
              <a:t>over </a:t>
            </a:r>
            <a:r>
              <a:rPr lang="en-US" sz="1400" dirty="0"/>
              <a:t>incidents off-campus or on non-school property, but </a:t>
            </a:r>
            <a:r>
              <a:rPr lang="en-US" sz="1400" dirty="0" smtClean="0"/>
              <a:t>under </a:t>
            </a:r>
            <a:r>
              <a:rPr lang="en-US" sz="1400" u="sng" dirty="0"/>
              <a:t>other policies</a:t>
            </a:r>
            <a:r>
              <a:rPr lang="en-US" sz="1400" dirty="0"/>
              <a:t>, not Title </a:t>
            </a:r>
            <a:r>
              <a:rPr lang="en-US" sz="1400" dirty="0" smtClean="0"/>
              <a:t>IX</a:t>
            </a:r>
          </a:p>
          <a:p>
            <a:pPr marL="342840" lvl="2" indent="0">
              <a:buNone/>
            </a:pPr>
            <a:endParaRPr lang="en-US" sz="1400" dirty="0"/>
          </a:p>
          <a:p>
            <a:endParaRPr lang="en-US" sz="1400" dirty="0" smtClean="0"/>
          </a:p>
          <a:p>
            <a:endParaRPr lang="en-US" dirty="0"/>
          </a:p>
        </p:txBody>
      </p:sp>
    </p:spTree>
    <p:extLst>
      <p:ext uri="{BB962C8B-B14F-4D97-AF65-F5344CB8AC3E}">
        <p14:creationId xmlns:p14="http://schemas.microsoft.com/office/powerpoint/2010/main" val="3432878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What is an Educational Program or Activity?</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a:xfrm>
            <a:off x="545250" y="674362"/>
            <a:ext cx="7938112" cy="3719508"/>
          </a:xfrm>
        </p:spPr>
        <p:txBody>
          <a:bodyPr/>
          <a:lstStyle/>
          <a:p>
            <a:pPr lvl="2"/>
            <a:r>
              <a:rPr lang="en-US" dirty="0" smtClean="0"/>
              <a:t>If </a:t>
            </a:r>
            <a:r>
              <a:rPr lang="en-US" dirty="0"/>
              <a:t>Respondent is not affiliated with the institution in any </a:t>
            </a:r>
            <a:r>
              <a:rPr lang="en-US" dirty="0" smtClean="0"/>
              <a:t>way</a:t>
            </a:r>
            <a:r>
              <a:rPr lang="en-US" dirty="0"/>
              <a:t>, the institution lacks authority to take disciplinary </a:t>
            </a:r>
            <a:r>
              <a:rPr lang="en-US" dirty="0" smtClean="0"/>
              <a:t>action</a:t>
            </a:r>
            <a:endParaRPr lang="en-US" dirty="0"/>
          </a:p>
          <a:p>
            <a:pPr lvl="2"/>
            <a:r>
              <a:rPr lang="en-US" dirty="0" smtClean="0"/>
              <a:t> Vendor</a:t>
            </a:r>
            <a:r>
              <a:rPr lang="en-US" dirty="0"/>
              <a:t>, </a:t>
            </a:r>
            <a:r>
              <a:rPr lang="en-US" dirty="0" smtClean="0"/>
              <a:t>construction </a:t>
            </a:r>
            <a:r>
              <a:rPr lang="en-US" dirty="0"/>
              <a:t>worker, etc</a:t>
            </a:r>
            <a:r>
              <a:rPr lang="en-US" dirty="0" smtClean="0"/>
              <a:t>.; </a:t>
            </a:r>
            <a:r>
              <a:rPr lang="en-US" dirty="0"/>
              <a:t>guest or invitee; prospective </a:t>
            </a:r>
            <a:r>
              <a:rPr lang="en-US" dirty="0" smtClean="0"/>
              <a:t>student</a:t>
            </a:r>
            <a:r>
              <a:rPr lang="en-US" dirty="0"/>
              <a:t>; former student; former employee; student </a:t>
            </a:r>
            <a:r>
              <a:rPr lang="en-US" dirty="0" smtClean="0"/>
              <a:t>from </a:t>
            </a:r>
            <a:r>
              <a:rPr lang="en-US" dirty="0"/>
              <a:t>another </a:t>
            </a:r>
            <a:r>
              <a:rPr lang="en-US" dirty="0" smtClean="0"/>
              <a:t>institution</a:t>
            </a:r>
            <a:endParaRPr lang="en-US" dirty="0"/>
          </a:p>
          <a:p>
            <a:pPr lvl="2"/>
            <a:endParaRPr lang="en-US" sz="1400" dirty="0"/>
          </a:p>
          <a:p>
            <a:endParaRPr lang="en-US" sz="1400" dirty="0" smtClean="0"/>
          </a:p>
          <a:p>
            <a:endParaRPr lang="en-US" dirty="0"/>
          </a:p>
        </p:txBody>
      </p:sp>
    </p:spTree>
    <p:extLst>
      <p:ext uri="{BB962C8B-B14F-4D97-AF65-F5344CB8AC3E}">
        <p14:creationId xmlns:p14="http://schemas.microsoft.com/office/powerpoint/2010/main" val="2793788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Summary of your Obligations</a:t>
            </a:r>
            <a:r>
              <a:rPr lang="en-US" dirty="0"/>
              <a:t/>
            </a:r>
            <a:br>
              <a:rPr lang="en-US" dirty="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400" dirty="0"/>
              <a:t>If you have </a:t>
            </a:r>
            <a:r>
              <a:rPr lang="en-US" sz="1400" u="sng" dirty="0"/>
              <a:t>actual knowledge </a:t>
            </a:r>
            <a:r>
              <a:rPr lang="en-US" sz="1400" dirty="0"/>
              <a:t>of </a:t>
            </a:r>
            <a:r>
              <a:rPr lang="en-US" sz="1400" u="sng" dirty="0"/>
              <a:t>sexual harassment  </a:t>
            </a:r>
            <a:r>
              <a:rPr lang="en-US" sz="1400" dirty="0"/>
              <a:t/>
            </a:r>
            <a:br>
              <a:rPr lang="en-US" sz="1400" dirty="0"/>
            </a:br>
            <a:r>
              <a:rPr lang="en-US" sz="1400" dirty="0"/>
              <a:t>that occurred in your </a:t>
            </a:r>
            <a:r>
              <a:rPr lang="en-US" sz="1400" u="sng" dirty="0"/>
              <a:t>education program or </a:t>
            </a:r>
            <a:br>
              <a:rPr lang="en-US" sz="1400" u="sng" dirty="0"/>
            </a:br>
            <a:r>
              <a:rPr lang="en-US" sz="1400" u="sng" dirty="0"/>
              <a:t>activity</a:t>
            </a:r>
            <a:r>
              <a:rPr lang="en-US" sz="1400" dirty="0"/>
              <a:t> against a person </a:t>
            </a:r>
            <a:r>
              <a:rPr lang="en-US" sz="1400" u="sng" dirty="0"/>
              <a:t>in the United States</a:t>
            </a:r>
            <a:r>
              <a:rPr lang="en-US" sz="1400" dirty="0"/>
              <a:t>, then </a:t>
            </a:r>
            <a:br>
              <a:rPr lang="en-US" sz="1400" dirty="0"/>
            </a:br>
            <a:r>
              <a:rPr lang="en-US" sz="1400" dirty="0"/>
              <a:t>you must respond promptly in a manner that is not </a:t>
            </a:r>
            <a:br>
              <a:rPr lang="en-US" sz="1400" dirty="0"/>
            </a:br>
            <a:r>
              <a:rPr lang="en-US" sz="1400" u="sng" dirty="0"/>
              <a:t>deliberately indifferent</a:t>
            </a:r>
            <a:r>
              <a:rPr lang="en-US" sz="1400" dirty="0"/>
              <a:t>. </a:t>
            </a:r>
            <a:endParaRPr lang="en-US" sz="1400" dirty="0" smtClean="0"/>
          </a:p>
          <a:p>
            <a:pPr marL="0" indent="0">
              <a:buNone/>
            </a:pPr>
            <a:r>
              <a:rPr lang="en-US" sz="1400" dirty="0" smtClean="0"/>
              <a:t> </a:t>
            </a:r>
            <a:endParaRPr lang="en-US" sz="14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5077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a:t>What does “Deliberately Indifferent” mean?</a:t>
            </a:r>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T</a:t>
            </a:r>
            <a:r>
              <a:rPr lang="en-US" dirty="0" smtClean="0"/>
              <a:t>he </a:t>
            </a:r>
            <a:r>
              <a:rPr lang="en-US" dirty="0"/>
              <a:t>institution’s response was clearly unreasonable in light of the known circumstances. </a:t>
            </a:r>
            <a:endParaRPr lang="en-US" dirty="0" smtClean="0"/>
          </a:p>
          <a:p>
            <a:r>
              <a:rPr lang="en-US" dirty="0"/>
              <a:t>It requires a showing that the institution’s response was inadequate, willfully indifferent, or clearly unreasonable, thereby causing harm or denying the complainant educational </a:t>
            </a:r>
            <a:r>
              <a:rPr lang="en-US" dirty="0" smtClean="0"/>
              <a:t>benefits.</a:t>
            </a:r>
          </a:p>
          <a:p>
            <a:r>
              <a:rPr lang="en-US" dirty="0" smtClean="0"/>
              <a:t>Institutions can be sued for damages for violations of Title IX by being deliberately indifferently. </a:t>
            </a:r>
            <a:endParaRPr lang="en-US" dirty="0"/>
          </a:p>
          <a:p>
            <a:r>
              <a:rPr lang="en-US" dirty="0" smtClean="0"/>
              <a:t>Having and following Title IX policies which comply with the Title IX regulations makes it unlikely a suit will be successful</a:t>
            </a:r>
            <a:endParaRPr lang="en-US" dirty="0"/>
          </a:p>
          <a:p>
            <a:pPr marL="0" indent="0">
              <a:buNone/>
            </a:pPr>
            <a:r>
              <a:rPr lang="en-US" sz="1400" dirty="0" smtClean="0"/>
              <a:t> </a:t>
            </a:r>
            <a:endParaRPr lang="en-US" sz="14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16590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D59F-70E0-9E4D-A192-ED7151F43B8C}"/>
              </a:ext>
            </a:extLst>
          </p:cNvPr>
          <p:cNvSpPr>
            <a:spLocks noGrp="1"/>
          </p:cNvSpPr>
          <p:nvPr>
            <p:ph type="title"/>
          </p:nvPr>
        </p:nvSpPr>
        <p:spPr/>
        <p:txBody>
          <a:bodyPr/>
          <a:lstStyle/>
          <a:p>
            <a:r>
              <a:rPr lang="en-US" dirty="0"/>
              <a:t>The Final Regulations </a:t>
            </a:r>
            <a:br>
              <a:rPr lang="en-US" dirty="0"/>
            </a:br>
            <a:endParaRPr lang="en-US" dirty="0"/>
          </a:p>
        </p:txBody>
      </p:sp>
      <p:sp>
        <p:nvSpPr>
          <p:cNvPr id="3" name="Text Placeholder 2">
            <a:extLst>
              <a:ext uri="{FF2B5EF4-FFF2-40B4-BE49-F238E27FC236}">
                <a16:creationId xmlns:a16="http://schemas.microsoft.com/office/drawing/2014/main" id="{1A379FE8-D1E5-F244-B1DF-4028681C3F0D}"/>
              </a:ext>
            </a:extLst>
          </p:cNvPr>
          <p:cNvSpPr>
            <a:spLocks noGrp="1"/>
          </p:cNvSpPr>
          <p:nvPr>
            <p:ph type="body" sz="quarter" idx="10"/>
          </p:nvPr>
        </p:nvSpPr>
        <p:spPr/>
        <p:txBody>
          <a:bodyPr/>
          <a:lstStyle/>
          <a:p>
            <a:r>
              <a:rPr lang="en-US" dirty="0" smtClean="0"/>
              <a:t> </a:t>
            </a:r>
            <a:endParaRPr lang="en-US" dirty="0"/>
          </a:p>
          <a:p>
            <a:pPr marL="285750" indent="-285750">
              <a:buFont typeface="Arial" panose="020B0604020202020204" pitchFamily="34" charset="0"/>
              <a:buChar char="•"/>
            </a:pPr>
            <a:r>
              <a:rPr lang="en-US" sz="1600" dirty="0"/>
              <a:t>Published in the Federal Register on May 19, 2020  </a:t>
            </a:r>
            <a:endParaRPr lang="en-US" sz="1600" dirty="0" smtClean="0"/>
          </a:p>
          <a:p>
            <a:pPr marL="628590" lvl="2" indent="-285750">
              <a:buFont typeface="Arial" panose="020B0604020202020204" pitchFamily="34" charset="0"/>
              <a:buChar char="•"/>
            </a:pPr>
            <a:r>
              <a:rPr lang="en-US" sz="1800" dirty="0" smtClean="0"/>
              <a:t>(</a:t>
            </a:r>
            <a:r>
              <a:rPr lang="en-US" sz="1800" dirty="0"/>
              <a:t>34 CFR Part 106) </a:t>
            </a:r>
          </a:p>
          <a:p>
            <a:pPr marL="285750" indent="-285750">
              <a:buFont typeface="Arial" panose="020B0604020202020204" pitchFamily="34" charset="0"/>
              <a:buChar char="•"/>
            </a:pPr>
            <a:r>
              <a:rPr lang="en-US" sz="1600" dirty="0"/>
              <a:t>Effective date: August 14, 2020 </a:t>
            </a:r>
            <a:endParaRPr lang="en-US" sz="1600" dirty="0" smtClean="0"/>
          </a:p>
          <a:p>
            <a:pPr marL="285750" indent="-285750">
              <a:buFont typeface="Arial" panose="020B0604020202020204" pitchFamily="34" charset="0"/>
              <a:buChar char="•"/>
            </a:pPr>
            <a:r>
              <a:rPr lang="en-US" sz="1600" dirty="0" smtClean="0"/>
              <a:t>New Regulations expected in October</a:t>
            </a:r>
          </a:p>
          <a:p>
            <a:pPr marL="628590" lvl="2" indent="-285750">
              <a:buFont typeface="Arial" panose="020B0604020202020204" pitchFamily="34" charset="0"/>
              <a:buChar char="•"/>
            </a:pPr>
            <a:r>
              <a:rPr lang="en-US" dirty="0">
                <a:latin typeface="Verdana" panose="020B0604030504040204" pitchFamily="34" charset="0"/>
                <a:ea typeface="Verdana" panose="020B0604030504040204" pitchFamily="34" charset="0"/>
              </a:rPr>
              <a:t>Proposed Regulations at 87 FR 41390</a:t>
            </a:r>
          </a:p>
          <a:p>
            <a:pPr lvl="2"/>
            <a:endParaRPr lang="en-US" sz="1800" dirty="0"/>
          </a:p>
        </p:txBody>
      </p:sp>
    </p:spTree>
    <p:extLst>
      <p:ext uri="{BB962C8B-B14F-4D97-AF65-F5344CB8AC3E}">
        <p14:creationId xmlns:p14="http://schemas.microsoft.com/office/powerpoint/2010/main" val="3961495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1</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0" fontAlgn="base"/>
            <a:r>
              <a:rPr lang="en-US" dirty="0" smtClean="0"/>
              <a:t>John and Debbie meet </a:t>
            </a:r>
            <a:r>
              <a:rPr lang="en-US" dirty="0"/>
              <a:t>at a party. They spend the evening dancing and getting to know each other. </a:t>
            </a:r>
            <a:r>
              <a:rPr lang="en-US" dirty="0" smtClean="0"/>
              <a:t>John convinces Debbie </a:t>
            </a:r>
            <a:r>
              <a:rPr lang="en-US" dirty="0"/>
              <a:t>to come up to </a:t>
            </a:r>
            <a:r>
              <a:rPr lang="en-US" dirty="0" smtClean="0"/>
              <a:t>John’s dorm room</a:t>
            </a:r>
            <a:r>
              <a:rPr lang="en-US" dirty="0"/>
              <a:t>. From 11:00pm until 3:00am, </a:t>
            </a:r>
            <a:r>
              <a:rPr lang="en-US" dirty="0" smtClean="0"/>
              <a:t>John </a:t>
            </a:r>
            <a:r>
              <a:rPr lang="en-US" dirty="0"/>
              <a:t>uses every line </a:t>
            </a:r>
            <a:r>
              <a:rPr lang="en-US" dirty="0" smtClean="0"/>
              <a:t>John </a:t>
            </a:r>
            <a:r>
              <a:rPr lang="en-US" dirty="0"/>
              <a:t>can think of to convince </a:t>
            </a:r>
            <a:r>
              <a:rPr lang="en-US" dirty="0" smtClean="0"/>
              <a:t>Debbie </a:t>
            </a:r>
            <a:r>
              <a:rPr lang="en-US" dirty="0"/>
              <a:t>to have sex, but </a:t>
            </a:r>
            <a:r>
              <a:rPr lang="en-US" dirty="0" smtClean="0"/>
              <a:t>Debbie </a:t>
            </a:r>
            <a:r>
              <a:rPr lang="en-US" dirty="0"/>
              <a:t>adamantly refuses. </a:t>
            </a:r>
            <a:r>
              <a:rPr lang="en-US" dirty="0" smtClean="0"/>
              <a:t>John  accuses Debbie </a:t>
            </a:r>
            <a:r>
              <a:rPr lang="en-US" dirty="0"/>
              <a:t>of being “a prude.” Finally, it seems to </a:t>
            </a:r>
            <a:r>
              <a:rPr lang="en-US" dirty="0" smtClean="0"/>
              <a:t>John </a:t>
            </a:r>
            <a:r>
              <a:rPr lang="en-US" dirty="0"/>
              <a:t>that </a:t>
            </a:r>
            <a:r>
              <a:rPr lang="en-US" dirty="0" smtClean="0"/>
              <a:t>Debbie’s </a:t>
            </a:r>
            <a:r>
              <a:rPr lang="en-US" dirty="0"/>
              <a:t>resolve is weakening, and </a:t>
            </a:r>
            <a:r>
              <a:rPr lang="en-US" dirty="0" smtClean="0"/>
              <a:t>John </a:t>
            </a:r>
            <a:r>
              <a:rPr lang="en-US" dirty="0"/>
              <a:t>convinces </a:t>
            </a:r>
            <a:r>
              <a:rPr lang="en-US" dirty="0" smtClean="0"/>
              <a:t>Debbie </a:t>
            </a:r>
            <a:r>
              <a:rPr lang="en-US" dirty="0"/>
              <a:t>to touch </a:t>
            </a:r>
            <a:r>
              <a:rPr lang="en-US" dirty="0" smtClean="0"/>
              <a:t>John’s </a:t>
            </a:r>
            <a:r>
              <a:rPr lang="en-US" dirty="0"/>
              <a:t>genitals. </a:t>
            </a:r>
            <a:r>
              <a:rPr lang="en-US" dirty="0" smtClean="0"/>
              <a:t>Debbie </a:t>
            </a:r>
            <a:r>
              <a:rPr lang="en-US" dirty="0"/>
              <a:t>would never had done it but for </a:t>
            </a:r>
            <a:r>
              <a:rPr lang="en-US" dirty="0" smtClean="0"/>
              <a:t>John’s </a:t>
            </a:r>
            <a:r>
              <a:rPr lang="en-US" dirty="0"/>
              <a:t>incessant advances. </a:t>
            </a:r>
            <a:r>
              <a:rPr lang="en-US" dirty="0" smtClean="0"/>
              <a:t>John </a:t>
            </a:r>
            <a:r>
              <a:rPr lang="en-US" dirty="0"/>
              <a:t>feels that the seduction was successful and that </a:t>
            </a:r>
            <a:r>
              <a:rPr lang="en-US" dirty="0" smtClean="0"/>
              <a:t>Debbie </a:t>
            </a:r>
            <a:r>
              <a:rPr lang="en-US" dirty="0"/>
              <a:t>wanted to do it all along but was playing shy and hard to get. Why else would </a:t>
            </a:r>
            <a:r>
              <a:rPr lang="en-US" dirty="0" smtClean="0"/>
              <a:t>Debbie </a:t>
            </a:r>
            <a:r>
              <a:rPr lang="en-US" dirty="0"/>
              <a:t>have come up to </a:t>
            </a:r>
            <a:r>
              <a:rPr lang="en-US" dirty="0" smtClean="0"/>
              <a:t>John’s </a:t>
            </a:r>
            <a:r>
              <a:rPr lang="en-US" dirty="0"/>
              <a:t>room alone after the party? If </a:t>
            </a:r>
            <a:r>
              <a:rPr lang="en-US" dirty="0" smtClean="0"/>
              <a:t>Debbie </a:t>
            </a:r>
            <a:r>
              <a:rPr lang="en-US" dirty="0"/>
              <a:t>really didn’t want it, </a:t>
            </a:r>
            <a:r>
              <a:rPr lang="en-US" dirty="0" smtClean="0"/>
              <a:t>Debbie </a:t>
            </a:r>
            <a:r>
              <a:rPr lang="en-US" dirty="0"/>
              <a:t>could have left.</a:t>
            </a:r>
          </a:p>
          <a:p>
            <a:pPr lvl="0" fontAlgn="base"/>
            <a:endParaRPr lang="en-US" dirty="0"/>
          </a:p>
          <a:p>
            <a:pPr marL="0" indent="0">
              <a:buNone/>
            </a:pPr>
            <a:r>
              <a:rPr lang="en-US" sz="1200" dirty="0" smtClean="0"/>
              <a:t>.</a:t>
            </a: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2654774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1</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0" fontAlgn="base"/>
            <a:r>
              <a:rPr lang="en-US" dirty="0" smtClean="0"/>
              <a:t> Was this Sexual Assault?</a:t>
            </a:r>
          </a:p>
          <a:p>
            <a:pPr lvl="0" fontAlgn="base"/>
            <a:r>
              <a:rPr lang="en-US" dirty="0" smtClean="0"/>
              <a:t>Did Debbie ultimately consent to having sex with John? </a:t>
            </a:r>
          </a:p>
          <a:p>
            <a:pPr lvl="0" fontAlgn="base">
              <a:buClr>
                <a:srgbClr val="094976"/>
              </a:buClr>
            </a:pPr>
            <a:r>
              <a:rPr lang="en-US" dirty="0">
                <a:solidFill>
                  <a:srgbClr val="094976"/>
                </a:solidFill>
              </a:rPr>
              <a:t>Would it have mattered if the activities occurred at an off-campus apartment?</a:t>
            </a:r>
          </a:p>
          <a:p>
            <a:pPr marL="0" lvl="0" indent="0" fontAlgn="base">
              <a:buNone/>
            </a:pPr>
            <a:endParaRPr lang="en-US" dirty="0"/>
          </a:p>
          <a:p>
            <a:pPr lvl="0" fontAlgn="base"/>
            <a:endParaRPr lang="en-US" dirty="0"/>
          </a:p>
          <a:p>
            <a:pPr marL="0" indent="0">
              <a:buNone/>
            </a:pPr>
            <a:r>
              <a:rPr lang="en-US" sz="1200" dirty="0" smtClean="0"/>
              <a:t>.</a:t>
            </a: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346799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1</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lvl="0" indent="0" fontAlgn="base">
              <a:buNone/>
            </a:pPr>
            <a:endParaRPr lang="en-US" dirty="0"/>
          </a:p>
          <a:p>
            <a:pPr lvl="0" fontAlgn="base"/>
            <a:r>
              <a:rPr lang="en-US" dirty="0" smtClean="0"/>
              <a:t>John </a:t>
            </a:r>
            <a:r>
              <a:rPr lang="en-US" dirty="0"/>
              <a:t>perpetrated sexual assault against </a:t>
            </a:r>
            <a:r>
              <a:rPr lang="en-US" dirty="0" smtClean="0"/>
              <a:t>Debbie </a:t>
            </a:r>
            <a:r>
              <a:rPr lang="en-US" dirty="0"/>
              <a:t>by using coercion to obtain sexual contact, pressuring </a:t>
            </a:r>
            <a:r>
              <a:rPr lang="en-US" dirty="0" smtClean="0"/>
              <a:t>Debbie </a:t>
            </a:r>
            <a:r>
              <a:rPr lang="en-US" dirty="0"/>
              <a:t>to an unreasonable level</a:t>
            </a:r>
            <a:r>
              <a:rPr lang="en-US" dirty="0" smtClean="0"/>
              <a:t>.</a:t>
            </a:r>
          </a:p>
          <a:p>
            <a:pPr lvl="0" fontAlgn="base"/>
            <a:r>
              <a:rPr lang="en-US" dirty="0" smtClean="0"/>
              <a:t> </a:t>
            </a:r>
            <a:r>
              <a:rPr lang="en-US" dirty="0"/>
              <a:t>Where sexual activity is coerced, it is forced. Consent is not valid when forced. Sexual contact without consent is sexual assault</a:t>
            </a:r>
            <a:r>
              <a:rPr lang="en-US" dirty="0" smtClean="0"/>
              <a:t>.</a:t>
            </a:r>
          </a:p>
          <a:p>
            <a:pPr marL="0" indent="0">
              <a:buNone/>
            </a:pPr>
            <a:r>
              <a:rPr lang="en-US" sz="1200" dirty="0"/>
              <a:t>	</a:t>
            </a:r>
            <a:r>
              <a:rPr lang="en-US" sz="1200" dirty="0" smtClean="0"/>
              <a:t> </a:t>
            </a:r>
            <a:endParaRPr lang="en-US" sz="1200" dirty="0"/>
          </a:p>
          <a:p>
            <a:pPr marL="0" indent="0">
              <a:buNone/>
            </a:pPr>
            <a:endParaRPr lang="en-US" dirty="0"/>
          </a:p>
        </p:txBody>
      </p:sp>
    </p:spTree>
    <p:extLst>
      <p:ext uri="{BB962C8B-B14F-4D97-AF65-F5344CB8AC3E}">
        <p14:creationId xmlns:p14="http://schemas.microsoft.com/office/powerpoint/2010/main" val="2263254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2</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lvl="0" indent="0" fontAlgn="base">
              <a:buNone/>
            </a:pPr>
            <a:endParaRPr lang="en-US" dirty="0"/>
          </a:p>
          <a:p>
            <a:pPr lvl="0" fontAlgn="base"/>
            <a:r>
              <a:rPr lang="en-US" dirty="0"/>
              <a:t>Devin and Ansley are engaging in a consensual sexual encounter. Devin begins to intensify the level of contact and moves quickly from touching and kissing to penetration with fingers. Ansley responds by pulling away slightly, moving Devin’s hands and saying, “Hey, hold on; I’m not sure.” Devin cooperates briefly but then intensifies the contact once more. Ansley inches backwards and then becomes still. Nonetheless, Devin has sex with Ansley.</a:t>
            </a:r>
          </a:p>
        </p:txBody>
      </p:sp>
    </p:spTree>
    <p:extLst>
      <p:ext uri="{BB962C8B-B14F-4D97-AF65-F5344CB8AC3E}">
        <p14:creationId xmlns:p14="http://schemas.microsoft.com/office/powerpoint/2010/main" val="378764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2</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lvl="0" indent="0" fontAlgn="base">
              <a:buNone/>
            </a:pPr>
            <a:endParaRPr lang="en-US" dirty="0"/>
          </a:p>
          <a:p>
            <a:pPr lvl="0" fontAlgn="base"/>
            <a:r>
              <a:rPr lang="en-US" dirty="0" smtClean="0"/>
              <a:t>Did Ashely consent to having sex?</a:t>
            </a:r>
            <a:endParaRPr lang="en-US" dirty="0"/>
          </a:p>
        </p:txBody>
      </p:sp>
    </p:spTree>
    <p:extLst>
      <p:ext uri="{BB962C8B-B14F-4D97-AF65-F5344CB8AC3E}">
        <p14:creationId xmlns:p14="http://schemas.microsoft.com/office/powerpoint/2010/main" val="2737705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2</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lvl="0" indent="0" fontAlgn="base">
              <a:buNone/>
            </a:pPr>
            <a:endParaRPr lang="en-US" dirty="0"/>
          </a:p>
          <a:p>
            <a:pPr lvl="0" fontAlgn="base"/>
            <a:r>
              <a:rPr lang="en-US" dirty="0"/>
              <a:t>Although consent was present between Devin and Ansley during their initial sexual contact, that consent was not sustained. Ansley’s absence of resistance, or having transitioned from active participation to stillness/freezing, does not indicate consent. Sexual contact without affirming participation on the part of both partners is sexual assault.</a:t>
            </a:r>
          </a:p>
        </p:txBody>
      </p:sp>
    </p:spTree>
    <p:extLst>
      <p:ext uri="{BB962C8B-B14F-4D97-AF65-F5344CB8AC3E}">
        <p14:creationId xmlns:p14="http://schemas.microsoft.com/office/powerpoint/2010/main" val="1065551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3</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fontAlgn="base"/>
            <a:r>
              <a:rPr lang="en-US" dirty="0" smtClean="0"/>
              <a:t>A </a:t>
            </a:r>
            <a:r>
              <a:rPr lang="en-US" dirty="0"/>
              <a:t>group of students routinely gathers outside of the student center to publicly rate the bodies of the students passing by. </a:t>
            </a:r>
          </a:p>
          <a:p>
            <a:pPr lvl="0" fontAlgn="base"/>
            <a:r>
              <a:rPr lang="en-US" dirty="0"/>
              <a:t>When a student whose body they find attractive passes by, they raise a sign with the number 10 printed on it. When a student whose body they find unattractive passes by, they raise a sign with a lower number printed on it. </a:t>
            </a:r>
          </a:p>
          <a:p>
            <a:pPr lvl="0" fontAlgn="base"/>
            <a:r>
              <a:rPr lang="en-US" dirty="0"/>
              <a:t>Eventually, many students start avoiding this side of the student center, choosing instead to take a longer route to the cafeteria, their classes, etc.</a:t>
            </a:r>
          </a:p>
          <a:p>
            <a:pPr lvl="0" fontAlgn="base"/>
            <a:r>
              <a:rPr lang="en-US" dirty="0"/>
              <a:t>There has been no formal complaint involving the students’ behavior, but its occurrence is widely </a:t>
            </a:r>
            <a:r>
              <a:rPr lang="en-US" dirty="0" smtClean="0"/>
              <a:t>known </a:t>
            </a:r>
            <a:r>
              <a:rPr lang="en-US" dirty="0"/>
              <a:t>across campus.</a:t>
            </a:r>
          </a:p>
        </p:txBody>
      </p:sp>
    </p:spTree>
    <p:extLst>
      <p:ext uri="{BB962C8B-B14F-4D97-AF65-F5344CB8AC3E}">
        <p14:creationId xmlns:p14="http://schemas.microsoft.com/office/powerpoint/2010/main" val="2109021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3</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fontAlgn="base"/>
            <a:endParaRPr lang="en-US" dirty="0" smtClean="0"/>
          </a:p>
          <a:p>
            <a:pPr fontAlgn="base"/>
            <a:endParaRPr lang="en-US" dirty="0"/>
          </a:p>
          <a:p>
            <a:pPr fontAlgn="base"/>
            <a:endParaRPr lang="en-US" dirty="0" smtClean="0"/>
          </a:p>
          <a:p>
            <a:pPr fontAlgn="base"/>
            <a:endParaRPr lang="en-US" dirty="0"/>
          </a:p>
          <a:p>
            <a:pPr fontAlgn="base"/>
            <a:r>
              <a:rPr lang="en-US" dirty="0" smtClean="0"/>
              <a:t>Is this Sexual Harassment?</a:t>
            </a:r>
            <a:endParaRPr lang="en-US" dirty="0"/>
          </a:p>
        </p:txBody>
      </p:sp>
    </p:spTree>
    <p:extLst>
      <p:ext uri="{BB962C8B-B14F-4D97-AF65-F5344CB8AC3E}">
        <p14:creationId xmlns:p14="http://schemas.microsoft.com/office/powerpoint/2010/main" val="1727745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3</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fontAlgn="base"/>
            <a:r>
              <a:rPr lang="en-US" dirty="0"/>
              <a:t>The students who are rating their peers are engaging in sexual harassment. By commenting on and evaluating others’ bodies, they are engaging in unwelcome conduct of a sexual nature. Because the routine is so pervasive that many start avoiding the space, the students are also creating a hostile environment. They are interfering with the ability of their fellow students to easily attend class and participate in campus activities, and they are creating a climate in which many feel disrespected and </a:t>
            </a:r>
            <a:r>
              <a:rPr lang="en-US" dirty="0" smtClean="0"/>
              <a:t>objectified .</a:t>
            </a:r>
            <a:endParaRPr lang="en-US" dirty="0"/>
          </a:p>
          <a:p>
            <a:pPr fontAlgn="base"/>
            <a:endParaRPr lang="en-US" dirty="0"/>
          </a:p>
        </p:txBody>
      </p:sp>
    </p:spTree>
    <p:extLst>
      <p:ext uri="{BB962C8B-B14F-4D97-AF65-F5344CB8AC3E}">
        <p14:creationId xmlns:p14="http://schemas.microsoft.com/office/powerpoint/2010/main" val="3431116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4</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fontAlgn="base"/>
            <a:r>
              <a:rPr lang="en-US" dirty="0"/>
              <a:t>Mallory (not a student) and Nick </a:t>
            </a:r>
            <a:r>
              <a:rPr lang="en-US" dirty="0" smtClean="0"/>
              <a:t>(student</a:t>
            </a:r>
            <a:r>
              <a:rPr lang="en-US" dirty="0"/>
              <a:t>) have been dating for four months. One night, Nick tells Mallory he has developed feelings for someone else and breaks up with her. Mallory feels betrayed and is determined to figure out who Nick’s new crush is. Mallory starts hanging around outside of Nick’s apartment and constantly sends him texts and calls. Nick tells Mallory that she needs to stop contacting him, but she continues anyway. Nick finally goes to the Title IX Coordinator to file a complaint against Mallory for stalking, in violation of the Code of Conduct. Given her behavior, Nick begins to fear for his safety. He’s not sure when he’ll run into Mallory or what state of mind she’ll be in.</a:t>
            </a:r>
          </a:p>
        </p:txBody>
      </p:sp>
    </p:spTree>
    <p:extLst>
      <p:ext uri="{BB962C8B-B14F-4D97-AF65-F5344CB8AC3E}">
        <p14:creationId xmlns:p14="http://schemas.microsoft.com/office/powerpoint/2010/main" val="1309413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Why Title IX Training?</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Title IX Regulations Require Training </a:t>
            </a:r>
          </a:p>
          <a:p>
            <a:r>
              <a:rPr lang="en-US" dirty="0" smtClean="0"/>
              <a:t>“Schools must ensure that Title IX personnel, including </a:t>
            </a:r>
            <a:r>
              <a:rPr lang="en-US" dirty="0" smtClean="0"/>
              <a:t>the Title </a:t>
            </a:r>
            <a:r>
              <a:rPr lang="en-US" dirty="0" smtClean="0"/>
              <a:t>IX Coordinator, any investigator, decision-maker, and facilitators of an informal resolution (such as mediation)] receive training as follows:</a:t>
            </a:r>
          </a:p>
          <a:p>
            <a:r>
              <a:rPr lang="en-US" dirty="0" smtClean="0"/>
              <a:t>On Title </a:t>
            </a:r>
            <a:r>
              <a:rPr lang="en-US" dirty="0" err="1" smtClean="0"/>
              <a:t>IX’s</a:t>
            </a:r>
            <a:r>
              <a:rPr lang="en-US" dirty="0" smtClean="0"/>
              <a:t> definition of “sexual harassment”</a:t>
            </a:r>
          </a:p>
          <a:p>
            <a:r>
              <a:rPr lang="en-US" dirty="0" smtClean="0"/>
              <a:t>On the scope of the school’s education program or activity</a:t>
            </a:r>
          </a:p>
          <a:p>
            <a:r>
              <a:rPr lang="en-US" dirty="0" smtClean="0"/>
              <a:t>On how to conduct an investigation and grievance process</a:t>
            </a:r>
          </a:p>
          <a:p>
            <a:r>
              <a:rPr lang="en-US" dirty="0" smtClean="0"/>
              <a:t>On how to serve impartially, including by avoiding prejudgment of the facts at issue</a:t>
            </a:r>
          </a:p>
          <a:p>
            <a:endParaRPr lang="en-US" dirty="0" smtClean="0"/>
          </a:p>
          <a:p>
            <a:endParaRPr lang="en-US" dirty="0"/>
          </a:p>
          <a:p>
            <a:endParaRPr lang="en-US" dirty="0"/>
          </a:p>
        </p:txBody>
      </p:sp>
    </p:spTree>
    <p:extLst>
      <p:ext uri="{BB962C8B-B14F-4D97-AF65-F5344CB8AC3E}">
        <p14:creationId xmlns:p14="http://schemas.microsoft.com/office/powerpoint/2010/main" val="3589987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4</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fontAlgn="base"/>
            <a:r>
              <a:rPr lang="en-US" dirty="0" smtClean="0"/>
              <a:t>Do you see any Title IX violations here? </a:t>
            </a:r>
          </a:p>
          <a:p>
            <a:pPr fontAlgn="base"/>
            <a:r>
              <a:rPr lang="en-US" dirty="0" smtClean="0"/>
              <a:t>What can the university do in response?</a:t>
            </a:r>
            <a:endParaRPr lang="en-US" dirty="0"/>
          </a:p>
        </p:txBody>
      </p:sp>
    </p:spTree>
    <p:extLst>
      <p:ext uri="{BB962C8B-B14F-4D97-AF65-F5344CB8AC3E}">
        <p14:creationId xmlns:p14="http://schemas.microsoft.com/office/powerpoint/2010/main" val="2621960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Scenario 4</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fontAlgn="base"/>
            <a:r>
              <a:rPr lang="en-US" dirty="0"/>
              <a:t>While it is likely Mallory is stalking Nick, the college has no jurisdiction to investigate the complaint. The Title IX Coordinator should discuss interim measures with Nick and refer him to the Public Safety Department and the local police to discuss his legal options. </a:t>
            </a:r>
          </a:p>
          <a:p>
            <a:pPr fontAlgn="base"/>
            <a:r>
              <a:rPr lang="en-US" dirty="0"/>
              <a:t>Can you trespass Mallory from your campus? Should you?</a:t>
            </a:r>
          </a:p>
        </p:txBody>
      </p:sp>
    </p:spTree>
    <p:extLst>
      <p:ext uri="{BB962C8B-B14F-4D97-AF65-F5344CB8AC3E}">
        <p14:creationId xmlns:p14="http://schemas.microsoft.com/office/powerpoint/2010/main" val="3987043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dirty="0" smtClean="0"/>
          </a:p>
          <a:p>
            <a:endParaRPr lang="en-US" dirty="0"/>
          </a:p>
          <a:p>
            <a:endParaRPr lang="en-US" dirty="0" smtClean="0"/>
          </a:p>
          <a:p>
            <a:endParaRPr lang="en-US" dirty="0"/>
          </a:p>
          <a:p>
            <a:pPr marL="0" indent="0" algn="ctr">
              <a:buNone/>
            </a:pPr>
            <a:r>
              <a:rPr lang="en-US" dirty="0" smtClean="0"/>
              <a:t> SEXUAL HARASSMENT INVESTIGATIONS</a:t>
            </a:r>
          </a:p>
          <a:p>
            <a:endParaRPr lang="en-US" dirty="0"/>
          </a:p>
          <a:p>
            <a:endParaRPr lang="en-US" dirty="0" smtClean="0"/>
          </a:p>
          <a:p>
            <a:endParaRPr lang="en-US" dirty="0"/>
          </a:p>
          <a:p>
            <a:pPr marL="0" indent="0" algn="ctr">
              <a:buNone/>
            </a:pPr>
            <a:endParaRPr lang="en-US" sz="1800" dirty="0"/>
          </a:p>
        </p:txBody>
      </p:sp>
    </p:spTree>
    <p:extLst>
      <p:ext uri="{BB962C8B-B14F-4D97-AF65-F5344CB8AC3E}">
        <p14:creationId xmlns:p14="http://schemas.microsoft.com/office/powerpoint/2010/main" val="318027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Reporting Sexual Harassment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Any person may report sex discrimination, including sexual harassment (§ 106.8(a) </a:t>
            </a:r>
            <a:r>
              <a:rPr lang="en-US" dirty="0" smtClean="0"/>
              <a:t>including </a:t>
            </a:r>
            <a:endParaRPr lang="en-US" dirty="0"/>
          </a:p>
          <a:p>
            <a:r>
              <a:rPr lang="en-US" dirty="0"/>
              <a:t>Complainant </a:t>
            </a:r>
            <a:endParaRPr lang="en-US" dirty="0" smtClean="0"/>
          </a:p>
          <a:p>
            <a:r>
              <a:rPr lang="en-US" dirty="0" smtClean="0"/>
              <a:t>Employees</a:t>
            </a:r>
          </a:p>
          <a:p>
            <a:r>
              <a:rPr lang="en-US" dirty="0" smtClean="0"/>
              <a:t>Students </a:t>
            </a:r>
            <a:endParaRPr lang="en-US" dirty="0"/>
          </a:p>
          <a:p>
            <a:r>
              <a:rPr lang="en-US" dirty="0"/>
              <a:t>Third </a:t>
            </a:r>
            <a:r>
              <a:rPr lang="en-US" dirty="0" smtClean="0"/>
              <a:t>Parties </a:t>
            </a:r>
            <a:r>
              <a:rPr lang="en-US" dirty="0"/>
              <a:t>(“such as an alleged [complainant’s] friend or a bystander witness”; “e.g., the complainant’s parent, friend, or peer”) 85 FR 30108; 85 FR 30040 </a:t>
            </a:r>
          </a:p>
        </p:txBody>
      </p:sp>
    </p:spTree>
    <p:extLst>
      <p:ext uri="{BB962C8B-B14F-4D97-AF65-F5344CB8AC3E}">
        <p14:creationId xmlns:p14="http://schemas.microsoft.com/office/powerpoint/2010/main" val="2343643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Reporting Sexual Harassment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Students/employees must have a “clear channel through the Title IX Coordinator” to report Sexual Harassment</a:t>
            </a:r>
          </a:p>
          <a:p>
            <a:r>
              <a:rPr lang="en-US" dirty="0"/>
              <a:t>Must </a:t>
            </a:r>
            <a:r>
              <a:rPr lang="en-US" dirty="0" smtClean="0"/>
              <a:t>notify all </a:t>
            </a:r>
            <a:r>
              <a:rPr lang="en-US" dirty="0"/>
              <a:t>students and employees (and others) of the Title IX c</a:t>
            </a:r>
            <a:r>
              <a:rPr lang="en-US" dirty="0" smtClean="0"/>
              <a:t>oordinator’s </a:t>
            </a:r>
            <a:r>
              <a:rPr lang="en-US" dirty="0"/>
              <a:t>contact </a:t>
            </a:r>
            <a:r>
              <a:rPr lang="en-US" dirty="0" smtClean="0"/>
              <a:t>information </a:t>
            </a:r>
          </a:p>
          <a:p>
            <a:r>
              <a:rPr lang="en-US" dirty="0" smtClean="0"/>
              <a:t>You </a:t>
            </a:r>
            <a:r>
              <a:rPr lang="en-US" dirty="0"/>
              <a:t>may permit anonymous/blind reporting </a:t>
            </a:r>
          </a:p>
          <a:p>
            <a:r>
              <a:rPr lang="en-US" dirty="0" smtClean="0"/>
              <a:t>Notice conveyed </a:t>
            </a:r>
            <a:r>
              <a:rPr lang="en-US" dirty="0"/>
              <a:t>by an anonymous report may convey actual knowledge to the recipient to trigger a recipient’s response </a:t>
            </a:r>
            <a:r>
              <a:rPr lang="en-US" dirty="0" smtClean="0"/>
              <a:t>obligations </a:t>
            </a:r>
            <a:endParaRPr lang="en-US" dirty="0"/>
          </a:p>
          <a:p>
            <a:r>
              <a:rPr lang="en-US" dirty="0" smtClean="0"/>
              <a:t>Ability to offer </a:t>
            </a:r>
            <a:r>
              <a:rPr lang="en-US" dirty="0"/>
              <a:t>supportive measures, or to consider initiating a grievance process will be affected by whether the report disclosed the identity of the complainant or respondent </a:t>
            </a:r>
          </a:p>
        </p:txBody>
      </p:sp>
    </p:spTree>
    <p:extLst>
      <p:ext uri="{BB962C8B-B14F-4D97-AF65-F5344CB8AC3E}">
        <p14:creationId xmlns:p14="http://schemas.microsoft.com/office/powerpoint/2010/main" val="659072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Knowledge of  Sexual Harassment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University’s obligation to respond to Sexual Harassment begins when it has </a:t>
            </a:r>
            <a:r>
              <a:rPr lang="en-US" u="sng" dirty="0" smtClean="0"/>
              <a:t>actual knowledge </a:t>
            </a:r>
            <a:r>
              <a:rPr lang="en-US" dirty="0" smtClean="0"/>
              <a:t>of potential harassment.</a:t>
            </a:r>
          </a:p>
          <a:p>
            <a:r>
              <a:rPr lang="en-US" dirty="0"/>
              <a:t> </a:t>
            </a:r>
            <a:r>
              <a:rPr lang="en-US" dirty="0" smtClean="0"/>
              <a:t>“</a:t>
            </a:r>
            <a:r>
              <a:rPr lang="en-US" dirty="0"/>
              <a:t>Actual knowledge” occurs </a:t>
            </a:r>
            <a:r>
              <a:rPr lang="en-US" dirty="0" smtClean="0"/>
              <a:t>when a university employee  </a:t>
            </a:r>
            <a:r>
              <a:rPr lang="en-US" dirty="0"/>
              <a:t>with authority to </a:t>
            </a:r>
            <a:r>
              <a:rPr lang="en-US" dirty="0" smtClean="0"/>
              <a:t>take corrective action observes </a:t>
            </a:r>
            <a:r>
              <a:rPr lang="en-US" dirty="0"/>
              <a:t>or receives a </a:t>
            </a:r>
            <a:r>
              <a:rPr lang="en-US" dirty="0" smtClean="0"/>
              <a:t>report of </a:t>
            </a:r>
            <a:r>
              <a:rPr lang="en-US" dirty="0"/>
              <a:t>sexual harassment occurring in </a:t>
            </a:r>
            <a:r>
              <a:rPr lang="en-US" dirty="0" smtClean="0"/>
              <a:t>the institution’s </a:t>
            </a:r>
            <a:r>
              <a:rPr lang="en-US" dirty="0"/>
              <a:t>education programs and </a:t>
            </a:r>
            <a:r>
              <a:rPr lang="en-US" dirty="0" smtClean="0"/>
              <a:t>activities</a:t>
            </a:r>
          </a:p>
          <a:p>
            <a:r>
              <a:rPr lang="en-US" dirty="0" smtClean="0"/>
              <a:t>Includes Title IX Coordinator.  </a:t>
            </a:r>
            <a:endParaRPr lang="en-US" dirty="0" smtClean="0"/>
          </a:p>
          <a:p>
            <a:r>
              <a:rPr lang="en-US" dirty="0" smtClean="0"/>
              <a:t>You </a:t>
            </a:r>
            <a:r>
              <a:rPr lang="en-US" dirty="0"/>
              <a:t>have </a:t>
            </a:r>
            <a:r>
              <a:rPr lang="en-US" dirty="0" smtClean="0"/>
              <a:t>discretion </a:t>
            </a:r>
            <a:r>
              <a:rPr lang="en-US" dirty="0" smtClean="0"/>
              <a:t>to </a:t>
            </a:r>
            <a:r>
              <a:rPr lang="en-US" dirty="0"/>
              <a:t>determine which </a:t>
            </a:r>
            <a:r>
              <a:rPr lang="en-US" dirty="0" smtClean="0"/>
              <a:t>other employees </a:t>
            </a:r>
            <a:r>
              <a:rPr lang="en-US" dirty="0"/>
              <a:t>should be mandatory reporters, and which employees may keep a   student’s disclosure about sexual harassment confidential.” </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589486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Parties to a Title IX Investigation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Complainant</a:t>
            </a:r>
          </a:p>
          <a:p>
            <a:pPr>
              <a:lnSpc>
                <a:spcPct val="100000"/>
              </a:lnSpc>
              <a:spcAft>
                <a:spcPts val="0"/>
              </a:spcAft>
            </a:pPr>
            <a:r>
              <a:rPr lang="en-US" dirty="0"/>
              <a:t>A</a:t>
            </a:r>
            <a:r>
              <a:rPr lang="en-US" dirty="0" smtClean="0"/>
              <a:t>n </a:t>
            </a:r>
            <a:r>
              <a:rPr lang="en-US" dirty="0"/>
              <a:t>individual who is </a:t>
            </a:r>
            <a:r>
              <a:rPr lang="en-US" dirty="0" smtClean="0"/>
              <a:t>alleged </a:t>
            </a:r>
            <a:r>
              <a:rPr lang="en-US" dirty="0"/>
              <a:t>to be the victim of conduct that could </a:t>
            </a:r>
          </a:p>
          <a:p>
            <a:pPr>
              <a:lnSpc>
                <a:spcPct val="100000"/>
              </a:lnSpc>
              <a:spcAft>
                <a:spcPts val="0"/>
              </a:spcAft>
            </a:pPr>
            <a:r>
              <a:rPr lang="en-US" dirty="0"/>
              <a:t>constitute sexual </a:t>
            </a:r>
            <a:r>
              <a:rPr lang="en-US" dirty="0" smtClean="0"/>
              <a:t>harassment</a:t>
            </a:r>
          </a:p>
          <a:p>
            <a:pPr>
              <a:lnSpc>
                <a:spcPct val="100000"/>
              </a:lnSpc>
              <a:spcAft>
                <a:spcPts val="0"/>
              </a:spcAft>
            </a:pPr>
            <a:endParaRPr lang="en-US" dirty="0"/>
          </a:p>
          <a:p>
            <a:pPr>
              <a:lnSpc>
                <a:spcPct val="100000"/>
              </a:lnSpc>
              <a:spcAft>
                <a:spcPts val="0"/>
              </a:spcAft>
            </a:pPr>
            <a:r>
              <a:rPr lang="en-US" dirty="0"/>
              <a:t>Respondent </a:t>
            </a:r>
            <a:endParaRPr lang="en-US" dirty="0" smtClean="0"/>
          </a:p>
          <a:p>
            <a:pPr marL="0" indent="0">
              <a:lnSpc>
                <a:spcPct val="100000"/>
              </a:lnSpc>
              <a:spcAft>
                <a:spcPts val="0"/>
              </a:spcAft>
              <a:buNone/>
            </a:pPr>
            <a:endParaRPr lang="en-US" dirty="0" smtClean="0"/>
          </a:p>
          <a:p>
            <a:pPr>
              <a:lnSpc>
                <a:spcPct val="100000"/>
              </a:lnSpc>
              <a:spcAft>
                <a:spcPts val="0"/>
              </a:spcAft>
            </a:pPr>
            <a:r>
              <a:rPr lang="en-US" dirty="0" smtClean="0"/>
              <a:t>An </a:t>
            </a:r>
            <a:r>
              <a:rPr lang="en-US" dirty="0"/>
              <a:t>individual who has been reported to be the perpetrator of conduct that could constitute sexual harassment</a:t>
            </a:r>
            <a:r>
              <a:rPr lang="en-US" dirty="0" smtClean="0"/>
              <a:t>.</a:t>
            </a:r>
          </a:p>
          <a:p>
            <a:pPr marL="0" indent="0">
              <a:lnSpc>
                <a:spcPct val="100000"/>
              </a:lnSpc>
              <a:spcAft>
                <a:spcPts val="0"/>
              </a:spcAft>
              <a:buNone/>
            </a:pPr>
            <a:endParaRPr lang="en-US" dirty="0"/>
          </a:p>
        </p:txBody>
      </p:sp>
    </p:spTree>
    <p:extLst>
      <p:ext uri="{BB962C8B-B14F-4D97-AF65-F5344CB8AC3E}">
        <p14:creationId xmlns:p14="http://schemas.microsoft.com/office/powerpoint/2010/main" val="429292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What to Do After You Receive Notice of Possible Title IX Violation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dirty="0" smtClean="0"/>
              <a:t>Title </a:t>
            </a:r>
            <a:r>
              <a:rPr lang="en-US" dirty="0"/>
              <a:t>IX Coordinator must: </a:t>
            </a:r>
          </a:p>
          <a:p>
            <a:r>
              <a:rPr lang="en-US" dirty="0"/>
              <a:t>promptly contact the complainant to discuss the availability of supportive measures, </a:t>
            </a:r>
          </a:p>
          <a:p>
            <a:r>
              <a:rPr lang="en-US" u="sng" dirty="0"/>
              <a:t>consider</a:t>
            </a:r>
            <a:r>
              <a:rPr lang="en-US" dirty="0"/>
              <a:t> the complainant’s wishes with respect to supportive measures, </a:t>
            </a:r>
          </a:p>
          <a:p>
            <a:r>
              <a:rPr lang="en-US" dirty="0"/>
              <a:t>inform the complainant of the availability of supportive measures with or without the filing of a formal complaint, and </a:t>
            </a:r>
          </a:p>
          <a:p>
            <a:r>
              <a:rPr lang="en-US" dirty="0"/>
              <a:t>explain to the complainant the process for filing a formal complaint. </a:t>
            </a:r>
          </a:p>
          <a:p>
            <a:endParaRPr lang="en-US" dirty="0"/>
          </a:p>
        </p:txBody>
      </p:sp>
    </p:spTree>
    <p:extLst>
      <p:ext uri="{BB962C8B-B14F-4D97-AF65-F5344CB8AC3E}">
        <p14:creationId xmlns:p14="http://schemas.microsoft.com/office/powerpoint/2010/main" val="1764280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Supportive Measures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200" dirty="0" smtClean="0"/>
              <a:t> </a:t>
            </a:r>
          </a:p>
          <a:p>
            <a:r>
              <a:rPr lang="en-US" dirty="0"/>
              <a:t>N</a:t>
            </a:r>
            <a:r>
              <a:rPr lang="en-US" dirty="0" smtClean="0"/>
              <a:t>on-disciplinary</a:t>
            </a:r>
            <a:r>
              <a:rPr lang="en-US" dirty="0"/>
              <a:t>, non-punitive individualized services offered as appropriate, as </a:t>
            </a:r>
            <a:r>
              <a:rPr lang="en-US" dirty="0" smtClean="0"/>
              <a:t>reasonably </a:t>
            </a:r>
            <a:r>
              <a:rPr lang="en-US" dirty="0"/>
              <a:t>available, and without fee or charge to the complainant </a:t>
            </a:r>
            <a:r>
              <a:rPr lang="en-US" u="sng" dirty="0"/>
              <a:t>or the respondent </a:t>
            </a:r>
            <a:r>
              <a:rPr lang="en-US" dirty="0"/>
              <a:t>before or after the filing of a formal complaint or where no formal complaint has been filed. </a:t>
            </a:r>
            <a:endParaRPr lang="en-US" dirty="0" smtClean="0"/>
          </a:p>
          <a:p>
            <a:r>
              <a:rPr lang="en-US" dirty="0" smtClean="0"/>
              <a:t>Supportive </a:t>
            </a:r>
            <a:r>
              <a:rPr lang="en-US" dirty="0"/>
              <a:t>measures are designed to restore or preserve equal access to the </a:t>
            </a:r>
            <a:r>
              <a:rPr lang="en-US" dirty="0" smtClean="0"/>
              <a:t>university’s </a:t>
            </a:r>
            <a:r>
              <a:rPr lang="en-US" dirty="0"/>
              <a:t>education program or activity without unreasonably burdening the other party, including measures designed to protect the safety of all parties or the recipient’s educational environment, or deter sexual harassment</a:t>
            </a:r>
            <a:r>
              <a:rPr lang="en-US" dirty="0" smtClean="0"/>
              <a:t>.</a:t>
            </a:r>
          </a:p>
          <a:p>
            <a:endParaRPr lang="en-US" dirty="0"/>
          </a:p>
        </p:txBody>
      </p:sp>
    </p:spTree>
    <p:extLst>
      <p:ext uri="{BB962C8B-B14F-4D97-AF65-F5344CB8AC3E}">
        <p14:creationId xmlns:p14="http://schemas.microsoft.com/office/powerpoint/2010/main" val="3149179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Supportive Measures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200" dirty="0" smtClean="0"/>
              <a:t> </a:t>
            </a:r>
          </a:p>
          <a:p>
            <a:r>
              <a:rPr lang="en-US" dirty="0"/>
              <a:t>Supportive measures may include counseling, extensions of deadlines or other course-related adjustments, modifications of work or class schedules, campus escort services, mutual non-contact orders, changes in work or housing locations, leaves of absence, increased security and monitoring of certain areas of the campus, and other similar measures. </a:t>
            </a:r>
            <a:endParaRPr lang="en-US" dirty="0" smtClean="0"/>
          </a:p>
          <a:p>
            <a:r>
              <a:rPr lang="en-US" dirty="0" smtClean="0"/>
              <a:t>The </a:t>
            </a:r>
            <a:r>
              <a:rPr lang="en-US" dirty="0"/>
              <a:t>recipient must maintain as confidential any supportive measures provided to the complainant or respondent, to the extent that maintaining such confidentiality would not impair the ability of the recipient to provide the supportive measures</a:t>
            </a:r>
            <a:r>
              <a:rPr lang="en-US" sz="1300" dirty="0"/>
              <a:t>. </a:t>
            </a:r>
          </a:p>
          <a:p>
            <a:pPr marL="0" indent="0">
              <a:buNone/>
            </a:pPr>
            <a:endParaRPr lang="en-US" dirty="0"/>
          </a:p>
        </p:txBody>
      </p:sp>
    </p:spTree>
    <p:extLst>
      <p:ext uri="{BB962C8B-B14F-4D97-AF65-F5344CB8AC3E}">
        <p14:creationId xmlns:p14="http://schemas.microsoft.com/office/powerpoint/2010/main" val="426773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Why Title IX Training?</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On </a:t>
            </a:r>
            <a:r>
              <a:rPr lang="en-US" dirty="0"/>
              <a:t>how to avoid conflicts of interest and bias</a:t>
            </a:r>
          </a:p>
          <a:p>
            <a:r>
              <a:rPr lang="en-US" dirty="0" smtClean="0"/>
              <a:t>Decision-makers </a:t>
            </a:r>
            <a:r>
              <a:rPr lang="en-US" dirty="0"/>
              <a:t>must receive training on any technology to be used at a live hearing, and on issues of relevance of questions and evidence, including when questions and evidence about a complainant’s sexual predisposition or prior sexual behavior are not relevant</a:t>
            </a:r>
          </a:p>
          <a:p>
            <a:r>
              <a:rPr lang="en-US" dirty="0" smtClean="0"/>
              <a:t>Investigators </a:t>
            </a:r>
            <a:r>
              <a:rPr lang="en-US" dirty="0"/>
              <a:t>must receive training on issues of relevance to create an investigative report that fairly summarizes relevant evidence”</a:t>
            </a:r>
          </a:p>
          <a:p>
            <a:endParaRPr lang="en-US" dirty="0" smtClean="0"/>
          </a:p>
          <a:p>
            <a:endParaRPr lang="en-US" dirty="0"/>
          </a:p>
          <a:p>
            <a:endParaRPr lang="en-US" dirty="0"/>
          </a:p>
        </p:txBody>
      </p:sp>
    </p:spTree>
    <p:extLst>
      <p:ext uri="{BB962C8B-B14F-4D97-AF65-F5344CB8AC3E}">
        <p14:creationId xmlns:p14="http://schemas.microsoft.com/office/powerpoint/2010/main" val="3333227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Supportive Measures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The </a:t>
            </a:r>
            <a:r>
              <a:rPr lang="en-US" dirty="0"/>
              <a:t>Title IX Coordinator is responsible for coordinating the effective implementation of supportive measures</a:t>
            </a:r>
            <a:r>
              <a:rPr lang="en-US" dirty="0" smtClean="0"/>
              <a:t>.</a:t>
            </a:r>
          </a:p>
          <a:p>
            <a:r>
              <a:rPr lang="en-US" dirty="0" smtClean="0"/>
              <a:t>Must </a:t>
            </a:r>
            <a:r>
              <a:rPr lang="en-US" dirty="0"/>
              <a:t>be </a:t>
            </a:r>
            <a:r>
              <a:rPr lang="en-US" dirty="0" smtClean="0"/>
              <a:t> offered </a:t>
            </a:r>
            <a:r>
              <a:rPr lang="en-US" dirty="0"/>
              <a:t>to every </a:t>
            </a:r>
            <a:r>
              <a:rPr lang="en-US" u="sng" dirty="0"/>
              <a:t>complainant</a:t>
            </a:r>
            <a:r>
              <a:rPr lang="en-US" dirty="0"/>
              <a:t> promptly upon receipt of actual notice (including a report) § 106.44(a); 85 FR 30180 </a:t>
            </a:r>
            <a:endParaRPr lang="en-US" dirty="0" smtClean="0"/>
          </a:p>
          <a:p>
            <a:r>
              <a:rPr lang="en-US" dirty="0" smtClean="0"/>
              <a:t>Must Consider what Complainant requests and make reasonable efforts to provide</a:t>
            </a:r>
            <a:endParaRPr lang="en-US" dirty="0"/>
          </a:p>
          <a:p>
            <a:r>
              <a:rPr lang="en-US" dirty="0"/>
              <a:t>If you do not provide supportive measures to the Complainant, you must document why that response was not clearly unreasonable in light of the known circumstances (e.g. because complainant did not wish to receive supportive measures or refused to discuss measures with the Title IX Coordinator”) 85 FR 30266 </a:t>
            </a:r>
            <a:endParaRPr lang="en-US" dirty="0" smtClean="0"/>
          </a:p>
          <a:p>
            <a:endParaRPr lang="en-US" sz="1400" dirty="0"/>
          </a:p>
          <a:p>
            <a:endParaRPr lang="en-US" dirty="0"/>
          </a:p>
        </p:txBody>
      </p:sp>
    </p:spTree>
    <p:extLst>
      <p:ext uri="{BB962C8B-B14F-4D97-AF65-F5344CB8AC3E}">
        <p14:creationId xmlns:p14="http://schemas.microsoft.com/office/powerpoint/2010/main" val="266759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Be Careful with Respondents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sz="1400" dirty="0" smtClean="0"/>
          </a:p>
          <a:p>
            <a:r>
              <a:rPr lang="en-US" dirty="0"/>
              <a:t>Institutions cannot </a:t>
            </a:r>
            <a:r>
              <a:rPr lang="en-US" dirty="0" smtClean="0"/>
              <a:t>treat </a:t>
            </a:r>
            <a:r>
              <a:rPr lang="en-US" dirty="0"/>
              <a:t>a Respondent as though accusations are true before the accusations have been </a:t>
            </a:r>
            <a:r>
              <a:rPr lang="en-US" dirty="0" smtClean="0"/>
              <a:t>proved </a:t>
            </a:r>
          </a:p>
          <a:p>
            <a:r>
              <a:rPr lang="en-US" dirty="0" smtClean="0"/>
              <a:t> The </a:t>
            </a:r>
            <a:r>
              <a:rPr lang="en-US" dirty="0"/>
              <a:t>final regulations prohibit a </a:t>
            </a:r>
            <a:r>
              <a:rPr lang="en-US" dirty="0" smtClean="0"/>
              <a:t>university </a:t>
            </a:r>
            <a:r>
              <a:rPr lang="en-US" dirty="0"/>
              <a:t>from taking disciplinary action, or other action that does </a:t>
            </a:r>
            <a:r>
              <a:rPr lang="en-US" u="sng" dirty="0"/>
              <a:t>not</a:t>
            </a:r>
            <a:r>
              <a:rPr lang="en-US" dirty="0"/>
              <a:t> meet the definition of a supportive measure, against a respondent without following a [compliant] grievance </a:t>
            </a:r>
            <a:r>
              <a:rPr lang="en-US" dirty="0" smtClean="0"/>
              <a:t>process </a:t>
            </a:r>
          </a:p>
          <a:p>
            <a:pPr marL="0" indent="0">
              <a:buNone/>
            </a:pPr>
            <a:r>
              <a:rPr lang="en-US" dirty="0" smtClean="0"/>
              <a:t> </a:t>
            </a:r>
            <a:endParaRPr lang="en-US" dirty="0"/>
          </a:p>
          <a:p>
            <a:pPr marL="0" indent="0">
              <a:buNone/>
            </a:pPr>
            <a:endParaRPr lang="en-US" sz="1400" dirty="0"/>
          </a:p>
        </p:txBody>
      </p:sp>
    </p:spTree>
    <p:extLst>
      <p:ext uri="{BB962C8B-B14F-4D97-AF65-F5344CB8AC3E}">
        <p14:creationId xmlns:p14="http://schemas.microsoft.com/office/powerpoint/2010/main" val="16121801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Emergency Actions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The institution may employ an emergency removal process if there is an immediate threat to the physical health or safety of any students or other individuals arising from the allegations of sexual harassment. </a:t>
            </a:r>
          </a:p>
          <a:p>
            <a:r>
              <a:rPr lang="en-US" dirty="0"/>
              <a:t>The institution may place a non-student </a:t>
            </a:r>
            <a:r>
              <a:rPr lang="en-US" u="sng" dirty="0"/>
              <a:t>employee </a:t>
            </a:r>
            <a:r>
              <a:rPr lang="en-US" dirty="0"/>
              <a:t>on administrative leave during the pendency of a grievance process. </a:t>
            </a:r>
          </a:p>
          <a:p>
            <a:r>
              <a:rPr lang="en-US" dirty="0" smtClean="0"/>
              <a:t>Employee </a:t>
            </a:r>
            <a:r>
              <a:rPr lang="en-US" dirty="0"/>
              <a:t>may not be placed on administrative leave unless and until a Formal Complaint is filed </a:t>
            </a:r>
            <a:endParaRPr lang="en-US" dirty="0" smtClean="0"/>
          </a:p>
          <a:p>
            <a:endParaRPr lang="en-US" dirty="0"/>
          </a:p>
          <a:p>
            <a:pPr lvl="2"/>
            <a:endParaRPr lang="en-US" dirty="0"/>
          </a:p>
        </p:txBody>
      </p:sp>
    </p:spTree>
    <p:extLst>
      <p:ext uri="{BB962C8B-B14F-4D97-AF65-F5344CB8AC3E}">
        <p14:creationId xmlns:p14="http://schemas.microsoft.com/office/powerpoint/2010/main" val="102941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Emergency Actions- Examples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dirty="0"/>
          </a:p>
          <a:p>
            <a:r>
              <a:rPr lang="en-US" sz="1400" dirty="0" smtClean="0"/>
              <a:t>Student </a:t>
            </a:r>
            <a:r>
              <a:rPr lang="en-US" sz="1400" dirty="0"/>
              <a:t>A and Student B are in </a:t>
            </a:r>
            <a:r>
              <a:rPr lang="en-US" sz="1400" dirty="0" smtClean="0"/>
              <a:t>a dating </a:t>
            </a:r>
            <a:r>
              <a:rPr lang="en-US" sz="1400" dirty="0"/>
              <a:t>relationship. During </a:t>
            </a:r>
            <a:r>
              <a:rPr lang="en-US" sz="1400" dirty="0" smtClean="0"/>
              <a:t>an argument</a:t>
            </a:r>
            <a:r>
              <a:rPr lang="en-US" sz="1400" dirty="0"/>
              <a:t>, Student B </a:t>
            </a:r>
            <a:r>
              <a:rPr lang="en-US" sz="1400" dirty="0" smtClean="0"/>
              <a:t>becomes enraged</a:t>
            </a:r>
            <a:r>
              <a:rPr lang="en-US" sz="1400" dirty="0"/>
              <a:t>, threatens to kill </a:t>
            </a:r>
            <a:r>
              <a:rPr lang="en-US" sz="1400" dirty="0" smtClean="0"/>
              <a:t>Student A, </a:t>
            </a:r>
            <a:r>
              <a:rPr lang="en-US" sz="1400" dirty="0"/>
              <a:t>and </a:t>
            </a:r>
            <a:r>
              <a:rPr lang="en-US" sz="1400" dirty="0" smtClean="0"/>
              <a:t>then beats </a:t>
            </a:r>
            <a:r>
              <a:rPr lang="en-US" sz="1400" dirty="0"/>
              <a:t>Student </a:t>
            </a:r>
            <a:r>
              <a:rPr lang="en-US" sz="1400" dirty="0" smtClean="0"/>
              <a:t>A.</a:t>
            </a:r>
          </a:p>
          <a:p>
            <a:r>
              <a:rPr lang="en-US" sz="1400" dirty="0"/>
              <a:t> </a:t>
            </a:r>
            <a:r>
              <a:rPr lang="en-US" sz="1400" dirty="0" smtClean="0"/>
              <a:t>Student </a:t>
            </a:r>
            <a:r>
              <a:rPr lang="en-US" sz="1400" dirty="0"/>
              <a:t>A reports that Student </a:t>
            </a:r>
            <a:r>
              <a:rPr lang="en-US" sz="1400" dirty="0" smtClean="0"/>
              <a:t>B placed </a:t>
            </a:r>
            <a:r>
              <a:rPr lang="en-US" sz="1400" dirty="0"/>
              <a:t>a secret video camera in </a:t>
            </a:r>
            <a:r>
              <a:rPr lang="en-US" sz="1400" dirty="0" smtClean="0"/>
              <a:t>a residence </a:t>
            </a:r>
            <a:r>
              <a:rPr lang="en-US" sz="1400" dirty="0"/>
              <a:t>hall bathroom </a:t>
            </a:r>
            <a:r>
              <a:rPr lang="en-US" sz="1400" dirty="0" smtClean="0"/>
              <a:t>and watched </a:t>
            </a:r>
            <a:r>
              <a:rPr lang="en-US" sz="1400" dirty="0"/>
              <a:t>Student A take a </a:t>
            </a:r>
            <a:r>
              <a:rPr lang="en-US" sz="1400" dirty="0" smtClean="0"/>
              <a:t>shower. There </a:t>
            </a:r>
            <a:r>
              <a:rPr lang="en-US" sz="1400" dirty="0"/>
              <a:t>is no allegation of </a:t>
            </a:r>
            <a:r>
              <a:rPr lang="en-US" sz="1400" dirty="0" smtClean="0"/>
              <a:t>physical contact </a:t>
            </a:r>
            <a:r>
              <a:rPr lang="en-US" sz="1400" dirty="0"/>
              <a:t>or threat of </a:t>
            </a:r>
            <a:r>
              <a:rPr lang="en-US" sz="1400" dirty="0" smtClean="0"/>
              <a:t>physical contact</a:t>
            </a:r>
            <a:r>
              <a:rPr lang="en-US" sz="1400" dirty="0"/>
              <a:t>. Institution locates </a:t>
            </a:r>
            <a:r>
              <a:rPr lang="en-US" sz="1400" dirty="0" smtClean="0"/>
              <a:t>camera and </a:t>
            </a:r>
            <a:r>
              <a:rPr lang="en-US" sz="1400" dirty="0"/>
              <a:t>links it back to Student </a:t>
            </a:r>
            <a:r>
              <a:rPr lang="en-US" sz="1400" dirty="0" smtClean="0"/>
              <a:t>B’s room</a:t>
            </a:r>
            <a:r>
              <a:rPr lang="en-US" sz="1400" dirty="0"/>
              <a:t>.	</a:t>
            </a:r>
            <a:endParaRPr lang="en-US" sz="1400" dirty="0" smtClean="0"/>
          </a:p>
          <a:p>
            <a:r>
              <a:rPr lang="en-US" sz="1400" dirty="0"/>
              <a:t> Faculty member is accused of </a:t>
            </a:r>
            <a:r>
              <a:rPr lang="en-US" sz="1400" dirty="0" smtClean="0"/>
              <a:t>offering a </a:t>
            </a:r>
            <a:r>
              <a:rPr lang="en-US" sz="1400" dirty="0"/>
              <a:t>student a better grade in </a:t>
            </a:r>
            <a:r>
              <a:rPr lang="en-US" sz="1400" dirty="0" smtClean="0"/>
              <a:t>exchange for </a:t>
            </a:r>
            <a:r>
              <a:rPr lang="en-US" sz="1400" dirty="0"/>
              <a:t>a sexual favor. The </a:t>
            </a:r>
            <a:r>
              <a:rPr lang="en-US" sz="1400" dirty="0" smtClean="0"/>
              <a:t>faculty handbook </a:t>
            </a:r>
            <a:r>
              <a:rPr lang="en-US" sz="1400" dirty="0"/>
              <a:t>states that faculty may </a:t>
            </a:r>
            <a:r>
              <a:rPr lang="en-US" sz="1400" dirty="0" smtClean="0"/>
              <a:t>be placed </a:t>
            </a:r>
            <a:r>
              <a:rPr lang="en-US" sz="1400" dirty="0"/>
              <a:t>on administrative leave if </a:t>
            </a:r>
            <a:r>
              <a:rPr lang="en-US" sz="1400" dirty="0" smtClean="0"/>
              <a:t>the President </a:t>
            </a:r>
            <a:r>
              <a:rPr lang="en-US" sz="1400" dirty="0"/>
              <a:t>finds there is clear </a:t>
            </a:r>
            <a:r>
              <a:rPr lang="en-US" sz="1400" dirty="0" smtClean="0"/>
              <a:t>evidence the </a:t>
            </a:r>
            <a:r>
              <a:rPr lang="en-US" sz="1400" dirty="0"/>
              <a:t>faculty member’s </a:t>
            </a:r>
            <a:r>
              <a:rPr lang="en-US" sz="1400" dirty="0" smtClean="0"/>
              <a:t>continued presence </a:t>
            </a:r>
            <a:r>
              <a:rPr lang="en-US" sz="1400" dirty="0"/>
              <a:t>could cause serious </a:t>
            </a:r>
            <a:r>
              <a:rPr lang="en-US" sz="1400" dirty="0" smtClean="0"/>
              <a:t>damage to </a:t>
            </a:r>
            <a:r>
              <a:rPr lang="en-US" sz="1400" dirty="0"/>
              <a:t>the reputation of the institution.</a:t>
            </a:r>
          </a:p>
          <a:p>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3427845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Formal Complaint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Your legal obligation to begin an investigation starts with receipt of a </a:t>
            </a:r>
            <a:r>
              <a:rPr lang="en-US" dirty="0"/>
              <a:t>F</a:t>
            </a:r>
            <a:r>
              <a:rPr lang="en-US" dirty="0" smtClean="0"/>
              <a:t>ormal </a:t>
            </a:r>
            <a:r>
              <a:rPr lang="en-US" dirty="0"/>
              <a:t>c</a:t>
            </a:r>
            <a:r>
              <a:rPr lang="en-US" dirty="0" smtClean="0"/>
              <a:t>omplaint.</a:t>
            </a:r>
            <a:endParaRPr lang="en-US" dirty="0" smtClean="0"/>
          </a:p>
          <a:p>
            <a:r>
              <a:rPr lang="en-US" dirty="0" smtClean="0"/>
              <a:t>What </a:t>
            </a:r>
            <a:r>
              <a:rPr lang="en-US" dirty="0"/>
              <a:t>is Formal Complaint? </a:t>
            </a:r>
          </a:p>
          <a:p>
            <a:r>
              <a:rPr lang="en-US" dirty="0"/>
              <a:t>“[A] </a:t>
            </a:r>
            <a:r>
              <a:rPr lang="en-US" dirty="0" smtClean="0"/>
              <a:t>Written document </a:t>
            </a:r>
            <a:endParaRPr lang="en-US" dirty="0"/>
          </a:p>
          <a:p>
            <a:r>
              <a:rPr lang="en-US" dirty="0" smtClean="0"/>
              <a:t>Signed </a:t>
            </a:r>
            <a:r>
              <a:rPr lang="en-US" dirty="0"/>
              <a:t>by a complainant </a:t>
            </a:r>
            <a:r>
              <a:rPr lang="en-US" u="sng" dirty="0"/>
              <a:t>or </a:t>
            </a:r>
            <a:r>
              <a:rPr lang="en-US" u="sng" dirty="0" smtClean="0"/>
              <a:t>the </a:t>
            </a:r>
            <a:r>
              <a:rPr lang="en-US" u="sng" dirty="0"/>
              <a:t>Title IX Coordinator </a:t>
            </a:r>
          </a:p>
          <a:p>
            <a:r>
              <a:rPr lang="en-US" dirty="0"/>
              <a:t>alleging sexual harassment against a respondent and </a:t>
            </a:r>
          </a:p>
          <a:p>
            <a:r>
              <a:rPr lang="en-US" dirty="0"/>
              <a:t>requesting that </a:t>
            </a:r>
            <a:r>
              <a:rPr lang="en-US" dirty="0" smtClean="0"/>
              <a:t>you investigate </a:t>
            </a:r>
            <a:r>
              <a:rPr lang="en-US" dirty="0"/>
              <a:t>the allegation of sexual harassment.” </a:t>
            </a:r>
          </a:p>
          <a:p>
            <a:pPr marL="0" indent="0">
              <a:buNone/>
            </a:pPr>
            <a:r>
              <a:rPr lang="en-US" dirty="0"/>
              <a:t>§ 106.30 </a:t>
            </a:r>
          </a:p>
          <a:p>
            <a:endParaRPr lang="en-US" dirty="0"/>
          </a:p>
          <a:p>
            <a:r>
              <a:rPr lang="en-US" dirty="0" smtClean="0"/>
              <a:t> </a:t>
            </a:r>
            <a:endParaRPr lang="en-US" dirty="0"/>
          </a:p>
          <a:p>
            <a:endParaRPr lang="en-US" dirty="0"/>
          </a:p>
        </p:txBody>
      </p:sp>
    </p:spTree>
    <p:extLst>
      <p:ext uri="{BB962C8B-B14F-4D97-AF65-F5344CB8AC3E}">
        <p14:creationId xmlns:p14="http://schemas.microsoft.com/office/powerpoint/2010/main" val="3201404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How to File a Formal Complaint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M</a:t>
            </a:r>
            <a:r>
              <a:rPr lang="en-US" dirty="0" smtClean="0"/>
              <a:t>ay </a:t>
            </a:r>
            <a:r>
              <a:rPr lang="en-US" dirty="0"/>
              <a:t>be filed with the Title IX Coordinator in person, by mail, or by </a:t>
            </a:r>
            <a:r>
              <a:rPr lang="en-US" dirty="0" smtClean="0"/>
              <a:t>email, </a:t>
            </a:r>
            <a:r>
              <a:rPr lang="en-US" dirty="0"/>
              <a:t>using the contact information </a:t>
            </a:r>
            <a:r>
              <a:rPr lang="en-US" dirty="0" smtClean="0"/>
              <a:t>provided by the Title </a:t>
            </a:r>
            <a:r>
              <a:rPr lang="en-US" dirty="0"/>
              <a:t>IX Coordinator </a:t>
            </a:r>
            <a:r>
              <a:rPr lang="en-US" dirty="0" smtClean="0"/>
              <a:t>and </a:t>
            </a:r>
            <a:r>
              <a:rPr lang="en-US" dirty="0"/>
              <a:t>by any additional method designated by the </a:t>
            </a:r>
            <a:r>
              <a:rPr lang="en-US" dirty="0" smtClean="0"/>
              <a:t>You.</a:t>
            </a:r>
            <a:endParaRPr lang="en-US" dirty="0"/>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4080601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u="sng" dirty="0" smtClean="0"/>
              <a:t>When </a:t>
            </a:r>
            <a:r>
              <a:rPr lang="en-US" dirty="0" smtClean="0"/>
              <a:t>Must Complaint be Filed</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No </a:t>
            </a:r>
            <a:r>
              <a:rPr lang="en-US" dirty="0" smtClean="0"/>
              <a:t>“ </a:t>
            </a:r>
            <a:r>
              <a:rPr lang="en-US" dirty="0"/>
              <a:t>statute of </a:t>
            </a:r>
            <a:r>
              <a:rPr lang="en-US" dirty="0" smtClean="0"/>
              <a:t>limitations”</a:t>
            </a:r>
            <a:endParaRPr lang="en-US" dirty="0"/>
          </a:p>
          <a:p>
            <a:r>
              <a:rPr lang="en-US" dirty="0"/>
              <a:t>C</a:t>
            </a:r>
            <a:r>
              <a:rPr lang="en-US" dirty="0" smtClean="0"/>
              <a:t>omplainant </a:t>
            </a:r>
            <a:r>
              <a:rPr lang="en-US" dirty="0"/>
              <a:t>must be participating in or attempting to participate in the </a:t>
            </a:r>
            <a:r>
              <a:rPr lang="en-US" dirty="0" smtClean="0"/>
              <a:t> education </a:t>
            </a:r>
            <a:r>
              <a:rPr lang="en-US" dirty="0"/>
              <a:t>program or activity </a:t>
            </a:r>
            <a:r>
              <a:rPr lang="en-US" u="sng" dirty="0" smtClean="0"/>
              <a:t>at the time of filing  </a:t>
            </a:r>
            <a:endParaRPr lang="en-US" u="sng" dirty="0"/>
          </a:p>
          <a:p>
            <a:r>
              <a:rPr lang="en-US" dirty="0" smtClean="0"/>
              <a:t>Title </a:t>
            </a:r>
            <a:r>
              <a:rPr lang="en-US" dirty="0"/>
              <a:t>IX Coordinators </a:t>
            </a:r>
            <a:r>
              <a:rPr lang="en-US" dirty="0" smtClean="0"/>
              <a:t>can </a:t>
            </a:r>
            <a:r>
              <a:rPr lang="en-US" dirty="0"/>
              <a:t>sign a formal complaint </a:t>
            </a:r>
            <a:r>
              <a:rPr lang="en-US" dirty="0" smtClean="0"/>
              <a:t>even if </a:t>
            </a:r>
            <a:r>
              <a:rPr lang="en-US" dirty="0" smtClean="0"/>
              <a:t>complainant </a:t>
            </a:r>
            <a:r>
              <a:rPr lang="en-US" dirty="0" smtClean="0"/>
              <a:t>not participating in educational program.</a:t>
            </a:r>
            <a:endParaRPr lang="en-US" dirty="0"/>
          </a:p>
          <a:p>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2859844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Retaliation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Title IX prohibits intimidation, threats, </a:t>
            </a:r>
            <a:r>
              <a:rPr lang="en-US" dirty="0" smtClean="0"/>
              <a:t>coercion, or </a:t>
            </a:r>
            <a:r>
              <a:rPr lang="en-US" dirty="0"/>
              <a:t>discrimination against any individual for </a:t>
            </a:r>
            <a:r>
              <a:rPr lang="en-US" dirty="0" smtClean="0"/>
              <a:t>the purpose </a:t>
            </a:r>
            <a:r>
              <a:rPr lang="en-US" dirty="0"/>
              <a:t>of interfering with any right or </a:t>
            </a:r>
            <a:r>
              <a:rPr lang="en-US" dirty="0" smtClean="0"/>
              <a:t>privilege secured </a:t>
            </a:r>
            <a:r>
              <a:rPr lang="en-US" dirty="0"/>
              <a:t>by Title IX and its implementing regulations </a:t>
            </a:r>
            <a:r>
              <a:rPr lang="en-US" dirty="0" smtClean="0"/>
              <a:t>or because </a:t>
            </a:r>
            <a:r>
              <a:rPr lang="en-US" dirty="0"/>
              <a:t>an individual has made a report or </a:t>
            </a:r>
            <a:r>
              <a:rPr lang="en-US" dirty="0" smtClean="0"/>
              <a:t>complaint, testified</a:t>
            </a:r>
            <a:r>
              <a:rPr lang="en-US" dirty="0"/>
              <a:t>, assisted, participated in or refused </a:t>
            </a:r>
            <a:r>
              <a:rPr lang="en-US" dirty="0" smtClean="0"/>
              <a:t>to participate </a:t>
            </a:r>
            <a:r>
              <a:rPr lang="en-US" dirty="0"/>
              <a:t>in any manner in an </a:t>
            </a:r>
            <a:r>
              <a:rPr lang="en-US" dirty="0" smtClean="0"/>
              <a:t>investigation, proceeding</a:t>
            </a:r>
            <a:r>
              <a:rPr lang="en-US" dirty="0"/>
              <a:t>, or hearing under the institution’s policy</a:t>
            </a:r>
            <a:r>
              <a:rPr lang="en-US" dirty="0" smtClean="0"/>
              <a:t>.</a:t>
            </a:r>
          </a:p>
          <a:p>
            <a:r>
              <a:rPr lang="en-US" dirty="0" smtClean="0"/>
              <a:t>Example: A student files a sexual harassment complaint against another student. The accused student tried to persuade witnesses to the events to not participate in the Title IX investigation. </a:t>
            </a:r>
            <a:endParaRPr lang="en-US" dirty="0"/>
          </a:p>
          <a:p>
            <a:pPr lvl="2"/>
            <a:endParaRPr lang="en-US" dirty="0"/>
          </a:p>
        </p:txBody>
      </p:sp>
    </p:spTree>
    <p:extLst>
      <p:ext uri="{BB962C8B-B14F-4D97-AF65-F5344CB8AC3E}">
        <p14:creationId xmlns:p14="http://schemas.microsoft.com/office/powerpoint/2010/main" val="3354507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Formal Complaint by Title IX Coordinator</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Title IX Coordinator may file a Formal Complaint on behalf of the complainant if the complainant is not willing to do so. </a:t>
            </a:r>
          </a:p>
          <a:p>
            <a:r>
              <a:rPr lang="en-US" dirty="0" smtClean="0"/>
              <a:t>Title </a:t>
            </a:r>
            <a:r>
              <a:rPr lang="en-US" dirty="0"/>
              <a:t>IX Coordinator is not a complainant or otherwise a party </a:t>
            </a:r>
          </a:p>
          <a:p>
            <a:r>
              <a:rPr lang="en-US" dirty="0"/>
              <a:t>Not </a:t>
            </a:r>
            <a:r>
              <a:rPr lang="en-US" dirty="0" smtClean="0"/>
              <a:t>by itself evidence </a:t>
            </a:r>
            <a:r>
              <a:rPr lang="en-US" dirty="0"/>
              <a:t>of “bias” </a:t>
            </a:r>
          </a:p>
          <a:p>
            <a:r>
              <a:rPr lang="en-US" dirty="0"/>
              <a:t>Complainant remains the party to the action </a:t>
            </a:r>
          </a:p>
          <a:p>
            <a:r>
              <a:rPr lang="en-US" dirty="0"/>
              <a:t>Complainant has right to refuse to participate in </a:t>
            </a:r>
            <a:r>
              <a:rPr lang="en-US" dirty="0" smtClean="0"/>
              <a:t>the grievance </a:t>
            </a:r>
            <a:r>
              <a:rPr lang="en-US" dirty="0"/>
              <a:t>process </a:t>
            </a:r>
            <a:endParaRPr lang="en-US" dirty="0" smtClean="0"/>
          </a:p>
          <a:p>
            <a:r>
              <a:rPr lang="en-US" dirty="0" smtClean="0"/>
              <a:t>§ </a:t>
            </a:r>
            <a:r>
              <a:rPr lang="en-US" dirty="0"/>
              <a:t>106.71 </a:t>
            </a:r>
            <a:endParaRPr lang="en-US" dirty="0" smtClean="0"/>
          </a:p>
          <a:p>
            <a:r>
              <a:rPr lang="en-US" dirty="0" smtClean="0"/>
              <a:t>Difficult to conduct an investigation if the complainant not willing to cooperate. </a:t>
            </a:r>
            <a:endParaRPr lang="en-US" dirty="0"/>
          </a:p>
          <a:p>
            <a:endParaRPr lang="en-US" dirty="0"/>
          </a:p>
          <a:p>
            <a:endParaRPr lang="en-US" dirty="0"/>
          </a:p>
          <a:p>
            <a:r>
              <a:rPr lang="en-US" dirty="0" smtClean="0"/>
              <a:t> </a:t>
            </a:r>
            <a:endParaRPr lang="en-US" dirty="0"/>
          </a:p>
          <a:p>
            <a:endParaRPr lang="en-US" dirty="0"/>
          </a:p>
        </p:txBody>
      </p:sp>
    </p:spTree>
    <p:extLst>
      <p:ext uri="{BB962C8B-B14F-4D97-AF65-F5344CB8AC3E}">
        <p14:creationId xmlns:p14="http://schemas.microsoft.com/office/powerpoint/2010/main" val="5835047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Required Elements of a Grievance Process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dirty="0"/>
              <a:t>1.	Equitable treatment of parties/provision of remedies</a:t>
            </a:r>
          </a:p>
          <a:p>
            <a:pPr marL="0" indent="0">
              <a:buNone/>
            </a:pPr>
            <a:r>
              <a:rPr lang="en-US" dirty="0"/>
              <a:t>2.	Objective evaluation of evidence</a:t>
            </a:r>
          </a:p>
          <a:p>
            <a:pPr marL="0" indent="0">
              <a:buNone/>
            </a:pPr>
            <a:r>
              <a:rPr lang="en-US" dirty="0"/>
              <a:t>3.	No bias or conflicts of interest/training of Title IX personnel</a:t>
            </a:r>
          </a:p>
          <a:p>
            <a:pPr marL="0" indent="0">
              <a:buNone/>
            </a:pPr>
            <a:r>
              <a:rPr lang="en-US" dirty="0"/>
              <a:t>4.	Presumption of non-responsibility of respondent until process is complete</a:t>
            </a:r>
          </a:p>
          <a:p>
            <a:pPr marL="0" indent="0">
              <a:buNone/>
            </a:pPr>
            <a:r>
              <a:rPr lang="en-US" dirty="0"/>
              <a:t>5.	Reasonably prompt time frames</a:t>
            </a:r>
          </a:p>
          <a:p>
            <a:pPr marL="0" indent="0">
              <a:buNone/>
            </a:pPr>
            <a:endParaRPr lang="en-US" dirty="0"/>
          </a:p>
          <a:p>
            <a:endParaRPr lang="en-US" dirty="0"/>
          </a:p>
        </p:txBody>
      </p:sp>
    </p:spTree>
    <p:extLst>
      <p:ext uri="{BB962C8B-B14F-4D97-AF65-F5344CB8AC3E}">
        <p14:creationId xmlns:p14="http://schemas.microsoft.com/office/powerpoint/2010/main" val="263943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Who are the Participants in the Title IX Process?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smtClean="0"/>
              <a:t>Title </a:t>
            </a:r>
            <a:r>
              <a:rPr lang="en-US" sz="1400" dirty="0"/>
              <a:t>IX </a:t>
            </a:r>
            <a:r>
              <a:rPr lang="en-US" sz="1400" dirty="0" smtClean="0"/>
              <a:t>coordinator (Required to have one)- Manages the Title IX Process</a:t>
            </a:r>
            <a:endParaRPr lang="en-US" sz="1400" dirty="0"/>
          </a:p>
          <a:p>
            <a:r>
              <a:rPr lang="en-US" sz="1400" dirty="0" smtClean="0"/>
              <a:t>Title </a:t>
            </a:r>
            <a:r>
              <a:rPr lang="en-US" sz="1400" dirty="0"/>
              <a:t>IX </a:t>
            </a:r>
            <a:r>
              <a:rPr lang="en-US" sz="1400" dirty="0" smtClean="0"/>
              <a:t>investigator- Conducts Title IX Investigations</a:t>
            </a:r>
            <a:endParaRPr lang="en-US" sz="1400" dirty="0"/>
          </a:p>
          <a:p>
            <a:r>
              <a:rPr lang="en-US" sz="1400" dirty="0" smtClean="0"/>
              <a:t>Title </a:t>
            </a:r>
            <a:r>
              <a:rPr lang="en-US" sz="1400" dirty="0"/>
              <a:t>IX </a:t>
            </a:r>
            <a:r>
              <a:rPr lang="en-US" sz="1400" dirty="0" smtClean="0"/>
              <a:t>coordinator can serve as an investigator but cannot </a:t>
            </a:r>
            <a:r>
              <a:rPr lang="en-US" sz="1400" dirty="0"/>
              <a:t>be a decision-maker or appellate </a:t>
            </a:r>
            <a:r>
              <a:rPr lang="en-US" sz="1400" dirty="0" smtClean="0"/>
              <a:t>officer</a:t>
            </a:r>
            <a:endParaRPr lang="en-US" sz="1400" dirty="0"/>
          </a:p>
          <a:p>
            <a:r>
              <a:rPr lang="en-US" sz="1400" dirty="0" smtClean="0"/>
              <a:t>Title </a:t>
            </a:r>
            <a:r>
              <a:rPr lang="en-US" sz="1400" dirty="0"/>
              <a:t>IX </a:t>
            </a:r>
            <a:r>
              <a:rPr lang="en-US" sz="1400" dirty="0" smtClean="0"/>
              <a:t>decision-maker- Makes Determination of violations of Title IX Policies/Procedures-</a:t>
            </a:r>
            <a:r>
              <a:rPr lang="en-US" sz="1400" dirty="0"/>
              <a:t>\</a:t>
            </a:r>
            <a:r>
              <a:rPr lang="en-US" sz="1400" dirty="0" smtClean="0"/>
              <a:t>Cannot be the investigator or Title IX coordinator</a:t>
            </a:r>
            <a:endParaRPr lang="en-US" sz="1400" dirty="0"/>
          </a:p>
          <a:p>
            <a:r>
              <a:rPr lang="en-US" sz="1400" dirty="0" smtClean="0"/>
              <a:t>Appellate officer- Hears appeals of Title IX </a:t>
            </a:r>
            <a:r>
              <a:rPr lang="en-US" sz="1400" dirty="0" smtClean="0"/>
              <a:t>Determination</a:t>
            </a:r>
            <a:r>
              <a:rPr lang="en-US" sz="1400" dirty="0" smtClean="0"/>
              <a:t>- </a:t>
            </a:r>
            <a:r>
              <a:rPr lang="en-US" sz="1400" dirty="0" smtClean="0"/>
              <a:t>Cannot </a:t>
            </a:r>
            <a:r>
              <a:rPr lang="en-US" sz="1400" dirty="0"/>
              <a:t>be the original decision-maker or investigator</a:t>
            </a:r>
          </a:p>
          <a:p>
            <a:r>
              <a:rPr lang="en-US" sz="1400" dirty="0" smtClean="0"/>
              <a:t>Anyone </a:t>
            </a:r>
            <a:r>
              <a:rPr lang="en-US" sz="1400" dirty="0"/>
              <a:t>implementing an informal process such a mediation, case </a:t>
            </a:r>
            <a:r>
              <a:rPr lang="en-US" sz="1400" dirty="0" smtClean="0"/>
              <a:t>management</a:t>
            </a:r>
            <a:r>
              <a:rPr lang="en-US" sz="1400" dirty="0"/>
              <a:t>, records management, etc</a:t>
            </a:r>
            <a:r>
              <a:rPr lang="en-US" sz="1400" dirty="0" smtClean="0"/>
              <a:t>.</a:t>
            </a:r>
          </a:p>
          <a:p>
            <a:r>
              <a:rPr lang="en-US" sz="1400" dirty="0" smtClean="0"/>
              <a:t>Advisors- Not required to be trained but participate by assisting parties</a:t>
            </a:r>
            <a:endParaRPr lang="en-US" sz="1400"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41461255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Notice of Allegations- Content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Identities of parties involved in incident </a:t>
            </a:r>
          </a:p>
          <a:p>
            <a:r>
              <a:rPr lang="en-US" dirty="0"/>
              <a:t>Conduct allegedly constituting sexual harassment </a:t>
            </a:r>
          </a:p>
          <a:p>
            <a:r>
              <a:rPr lang="en-US" dirty="0"/>
              <a:t>Date and location of alleged incident </a:t>
            </a:r>
            <a:endParaRPr lang="en-US" dirty="0" smtClean="0"/>
          </a:p>
          <a:p>
            <a:r>
              <a:rPr lang="en-US" dirty="0"/>
              <a:t>S</a:t>
            </a:r>
            <a:r>
              <a:rPr lang="en-US" dirty="0" smtClean="0"/>
              <a:t>tatement </a:t>
            </a:r>
            <a:r>
              <a:rPr lang="en-US" dirty="0"/>
              <a:t>that the respondent is presumed </a:t>
            </a:r>
            <a:r>
              <a:rPr lang="en-US" u="sng" dirty="0"/>
              <a:t>not responsible </a:t>
            </a:r>
            <a:r>
              <a:rPr lang="en-US" dirty="0"/>
              <a:t>for the alleged conduct and that a determination regarding responsibility is made at the conclusion of the grievance process</a:t>
            </a:r>
            <a:r>
              <a:rPr lang="en-US" dirty="0" smtClean="0"/>
              <a:t>.</a:t>
            </a:r>
          </a:p>
          <a:p>
            <a:r>
              <a:rPr lang="en-US" dirty="0" smtClean="0"/>
              <a:t>Notice that the </a:t>
            </a:r>
            <a:r>
              <a:rPr lang="en-US" dirty="0"/>
              <a:t>parties </a:t>
            </a:r>
            <a:r>
              <a:rPr lang="en-US" dirty="0" smtClean="0"/>
              <a:t>may </a:t>
            </a:r>
            <a:r>
              <a:rPr lang="en-US" dirty="0"/>
              <a:t>have an advisor of their choice, who may be, but is not required to be, an attorney, </a:t>
            </a:r>
            <a:r>
              <a:rPr lang="en-US" dirty="0" smtClean="0"/>
              <a:t>and </a:t>
            </a:r>
            <a:r>
              <a:rPr lang="en-US" dirty="0"/>
              <a:t>may inspect and review </a:t>
            </a:r>
            <a:r>
              <a:rPr lang="en-US" dirty="0" smtClean="0"/>
              <a:t>evidence. </a:t>
            </a:r>
          </a:p>
          <a:p>
            <a:endParaRPr lang="en-US" dirty="0"/>
          </a:p>
        </p:txBody>
      </p:sp>
    </p:spTree>
    <p:extLst>
      <p:ext uri="{BB962C8B-B14F-4D97-AF65-F5344CB8AC3E}">
        <p14:creationId xmlns:p14="http://schemas.microsoft.com/office/powerpoint/2010/main" val="2431130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Notice of Allegations- Content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dirty="0" smtClean="0"/>
          </a:p>
          <a:p>
            <a:r>
              <a:rPr lang="en-US" dirty="0" smtClean="0"/>
              <a:t>Notice that the parties </a:t>
            </a:r>
            <a:r>
              <a:rPr lang="en-US" dirty="0"/>
              <a:t>have the right to inspect and </a:t>
            </a:r>
            <a:r>
              <a:rPr lang="en-US" dirty="0" smtClean="0"/>
              <a:t>review evidence</a:t>
            </a:r>
            <a:endParaRPr lang="en-US" dirty="0"/>
          </a:p>
          <a:p>
            <a:endParaRPr lang="en-US" dirty="0"/>
          </a:p>
          <a:p>
            <a:r>
              <a:rPr lang="en-US" dirty="0" smtClean="0"/>
              <a:t>Notice </a:t>
            </a:r>
            <a:r>
              <a:rPr lang="en-US" dirty="0"/>
              <a:t>of any provision in the </a:t>
            </a:r>
            <a:r>
              <a:rPr lang="en-US" dirty="0" smtClean="0"/>
              <a:t>code </a:t>
            </a:r>
            <a:r>
              <a:rPr lang="en-US" dirty="0"/>
              <a:t>of conduct that prohibits knowingly making false statements or knowingly submitting false information during the grievance process.</a:t>
            </a:r>
          </a:p>
          <a:p>
            <a:endParaRPr lang="en-US" dirty="0"/>
          </a:p>
          <a:p>
            <a:endParaRPr lang="en-US" dirty="0" smtClean="0"/>
          </a:p>
          <a:p>
            <a:endParaRPr lang="en-US" dirty="0"/>
          </a:p>
        </p:txBody>
      </p:sp>
    </p:spTree>
    <p:extLst>
      <p:ext uri="{BB962C8B-B14F-4D97-AF65-F5344CB8AC3E}">
        <p14:creationId xmlns:p14="http://schemas.microsoft.com/office/powerpoint/2010/main" val="35285240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Issuing No  Contact Orders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sz="1400" dirty="0" smtClean="0"/>
          </a:p>
          <a:p>
            <a:r>
              <a:rPr lang="en-US" sz="1400" dirty="0"/>
              <a:t>No Contact </a:t>
            </a:r>
            <a:r>
              <a:rPr lang="en-US" sz="1400" dirty="0" smtClean="0"/>
              <a:t>Order is </a:t>
            </a:r>
            <a:r>
              <a:rPr lang="en-US" sz="1400" dirty="0"/>
              <a:t>an administrative measure taken to ensure </a:t>
            </a:r>
            <a:r>
              <a:rPr lang="en-US" sz="1400" dirty="0" smtClean="0"/>
              <a:t>a Complainant </a:t>
            </a:r>
            <a:r>
              <a:rPr lang="en-US" sz="1400" dirty="0"/>
              <a:t>or </a:t>
            </a:r>
            <a:r>
              <a:rPr lang="en-US" sz="1400" dirty="0" smtClean="0"/>
              <a:t>Respondent </a:t>
            </a:r>
            <a:r>
              <a:rPr lang="en-US" sz="1400" dirty="0"/>
              <a:t>has no contact, directly or indirectly with another identified party following a report of </a:t>
            </a:r>
            <a:r>
              <a:rPr lang="en-US" sz="1400" dirty="0" smtClean="0"/>
              <a:t>a possible Title IX violation or after a </a:t>
            </a:r>
            <a:r>
              <a:rPr lang="en-US" sz="1400" dirty="0"/>
              <a:t>finding of a violation of </a:t>
            </a:r>
            <a:r>
              <a:rPr lang="en-US" sz="1400" dirty="0" smtClean="0"/>
              <a:t>the college’s Title IX policy. </a:t>
            </a:r>
            <a:endParaRPr lang="en-US" sz="1400" dirty="0" smtClean="0"/>
          </a:p>
          <a:p>
            <a:r>
              <a:rPr lang="en-US" sz="1400" dirty="0" smtClean="0"/>
              <a:t>Consider </a:t>
            </a:r>
            <a:r>
              <a:rPr lang="en-US" sz="1400" dirty="0" smtClean="0"/>
              <a:t>no contact order when requested of if health, safety or welfare of student an issue </a:t>
            </a:r>
          </a:p>
          <a:p>
            <a:r>
              <a:rPr lang="en-US" sz="1400" dirty="0" smtClean="0"/>
              <a:t>Can be one way or </a:t>
            </a:r>
            <a:r>
              <a:rPr lang="en-US" sz="1400" dirty="0" smtClean="0"/>
              <a:t>mutual</a:t>
            </a:r>
          </a:p>
        </p:txBody>
      </p:sp>
    </p:spTree>
    <p:extLst>
      <p:ext uri="{BB962C8B-B14F-4D97-AF65-F5344CB8AC3E}">
        <p14:creationId xmlns:p14="http://schemas.microsoft.com/office/powerpoint/2010/main" val="32603709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Issuing No  Contact Orders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smtClean="0"/>
              <a:t>Examples: Prohibit</a:t>
            </a:r>
          </a:p>
          <a:p>
            <a:r>
              <a:rPr lang="en-US" sz="1400" dirty="0" smtClean="0"/>
              <a:t>Conversations </a:t>
            </a:r>
            <a:r>
              <a:rPr lang="en-US" sz="1400" dirty="0"/>
              <a:t>in person</a:t>
            </a:r>
          </a:p>
          <a:p>
            <a:r>
              <a:rPr lang="en-US" sz="1400" dirty="0"/>
              <a:t>Phone calls</a:t>
            </a:r>
          </a:p>
          <a:p>
            <a:r>
              <a:rPr lang="en-US" sz="1400" dirty="0"/>
              <a:t>Text messages</a:t>
            </a:r>
          </a:p>
          <a:p>
            <a:r>
              <a:rPr lang="en-US" sz="1400" dirty="0"/>
              <a:t>Emails and notes on paper</a:t>
            </a:r>
          </a:p>
          <a:p>
            <a:r>
              <a:rPr lang="en-US" sz="1400" dirty="0"/>
              <a:t>Social media </a:t>
            </a:r>
            <a:r>
              <a:rPr lang="en-US" sz="1400" dirty="0" smtClean="0"/>
              <a:t>posts</a:t>
            </a:r>
            <a:endParaRPr lang="en-US" sz="1400" dirty="0"/>
          </a:p>
          <a:p>
            <a:r>
              <a:rPr lang="en-US" sz="1400" dirty="0"/>
              <a:t>Messages sent through third parties</a:t>
            </a:r>
          </a:p>
          <a:p>
            <a:endParaRPr lang="en-US" sz="1400" dirty="0" smtClean="0"/>
          </a:p>
        </p:txBody>
      </p:sp>
    </p:spTree>
    <p:extLst>
      <p:ext uri="{BB962C8B-B14F-4D97-AF65-F5344CB8AC3E}">
        <p14:creationId xmlns:p14="http://schemas.microsoft.com/office/powerpoint/2010/main" val="2003863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Issuing No  Contact Orders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endParaRPr lang="en-US" sz="1400" dirty="0"/>
          </a:p>
          <a:p>
            <a:r>
              <a:rPr lang="en-US" sz="1400" dirty="0" smtClean="0"/>
              <a:t>Try </a:t>
            </a:r>
            <a:r>
              <a:rPr lang="en-US" sz="1400" dirty="0" smtClean="0"/>
              <a:t>not to unreasonably </a:t>
            </a:r>
            <a:r>
              <a:rPr lang="en-US" sz="1400" dirty="0"/>
              <a:t>burden either party </a:t>
            </a:r>
            <a:r>
              <a:rPr lang="en-US" sz="1400" dirty="0" smtClean="0"/>
              <a:t>but err on the side of safety</a:t>
            </a:r>
            <a:endParaRPr lang="en-US" sz="1400" dirty="0"/>
          </a:p>
          <a:p>
            <a:r>
              <a:rPr lang="en-US" sz="1400" dirty="0" smtClean="0"/>
              <a:t>Understand when contact might normally occur between the parties and address </a:t>
            </a:r>
          </a:p>
          <a:p>
            <a:pPr marL="0" indent="0">
              <a:buNone/>
            </a:pPr>
            <a:endParaRPr lang="en-US" sz="1400" dirty="0" smtClean="0"/>
          </a:p>
          <a:p>
            <a:endParaRPr lang="en-US" sz="1400" dirty="0" smtClean="0"/>
          </a:p>
        </p:txBody>
      </p:sp>
    </p:spTree>
    <p:extLst>
      <p:ext uri="{BB962C8B-B14F-4D97-AF65-F5344CB8AC3E}">
        <p14:creationId xmlns:p14="http://schemas.microsoft.com/office/powerpoint/2010/main" val="2015864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Mandatory Dismissal of a Title IX Complaint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smtClean="0"/>
              <a:t>You are </a:t>
            </a:r>
            <a:r>
              <a:rPr lang="en-US" sz="1400" u="sng" dirty="0" smtClean="0"/>
              <a:t>required</a:t>
            </a:r>
            <a:r>
              <a:rPr lang="en-US" sz="1400" dirty="0" smtClean="0"/>
              <a:t> to dismiss a Title IX Complaint  If </a:t>
            </a:r>
            <a:r>
              <a:rPr lang="en-US" sz="1400" dirty="0"/>
              <a:t>the conduct alleged in the </a:t>
            </a:r>
            <a:r>
              <a:rPr lang="en-US" sz="1400" dirty="0" smtClean="0"/>
              <a:t>Complaint</a:t>
            </a:r>
            <a:r>
              <a:rPr lang="en-US" sz="1400" dirty="0"/>
              <a:t>: </a:t>
            </a:r>
          </a:p>
          <a:p>
            <a:pPr lvl="2"/>
            <a:r>
              <a:rPr lang="en-US" sz="1400" dirty="0"/>
              <a:t>would not constitute sexual harassment even if </a:t>
            </a:r>
            <a:r>
              <a:rPr lang="en-US" sz="1400" dirty="0" smtClean="0"/>
              <a:t>proven, </a:t>
            </a:r>
            <a:endParaRPr lang="en-US" sz="1400" dirty="0"/>
          </a:p>
          <a:p>
            <a:pPr lvl="2"/>
            <a:r>
              <a:rPr lang="en-US" sz="1400" dirty="0"/>
              <a:t>did not occur within the recipient’s program or activity, </a:t>
            </a:r>
          </a:p>
          <a:p>
            <a:pPr lvl="2"/>
            <a:r>
              <a:rPr lang="en-US" sz="1400" dirty="0"/>
              <a:t>did not occur against a person in the United States, or </a:t>
            </a:r>
          </a:p>
          <a:p>
            <a:pPr lvl="2"/>
            <a:r>
              <a:rPr lang="en-US" sz="1400" dirty="0"/>
              <a:t>complainant is not participating in the programs or activities; </a:t>
            </a:r>
          </a:p>
          <a:p>
            <a:r>
              <a:rPr lang="en-US" sz="1400" dirty="0" smtClean="0"/>
              <a:t>You may still proceed with a misconduct action under </a:t>
            </a:r>
            <a:r>
              <a:rPr lang="en-US" sz="1400" dirty="0"/>
              <a:t>another provision of </a:t>
            </a:r>
            <a:r>
              <a:rPr lang="en-US" sz="1400" dirty="0" smtClean="0"/>
              <a:t>your </a:t>
            </a:r>
            <a:r>
              <a:rPr lang="en-US" sz="1400" dirty="0"/>
              <a:t>code of conduct. </a:t>
            </a:r>
            <a:endParaRPr lang="en-US" sz="1400" dirty="0" smtClean="0"/>
          </a:p>
          <a:p>
            <a:r>
              <a:rPr lang="en-US" sz="1400" dirty="0"/>
              <a:t>University can still proceed to investigate claims for </a:t>
            </a:r>
            <a:r>
              <a:rPr lang="en-US" sz="1400" dirty="0" smtClean="0"/>
              <a:t> </a:t>
            </a:r>
            <a:r>
              <a:rPr lang="en-US" sz="1400" dirty="0"/>
              <a:t>violations of </a:t>
            </a:r>
            <a:r>
              <a:rPr lang="en-US" sz="1400" dirty="0" smtClean="0"/>
              <a:t>employee policies. </a:t>
            </a:r>
            <a:endParaRPr lang="en-US" sz="1400" dirty="0"/>
          </a:p>
          <a:p>
            <a:pPr marL="0" indent="0">
              <a:buNone/>
            </a:pPr>
            <a:endParaRPr lang="en-US" dirty="0"/>
          </a:p>
        </p:txBody>
      </p:sp>
    </p:spTree>
    <p:extLst>
      <p:ext uri="{BB962C8B-B14F-4D97-AF65-F5344CB8AC3E}">
        <p14:creationId xmlns:p14="http://schemas.microsoft.com/office/powerpoint/2010/main" val="2385413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t>
            </a:r>
            <a:r>
              <a:rPr lang="en-US" u="sng" dirty="0" smtClean="0"/>
              <a:t>Discretionary </a:t>
            </a:r>
            <a:r>
              <a:rPr lang="en-US" dirty="0" smtClean="0"/>
              <a:t>Dismissal of a Title IX Complaint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smtClean="0"/>
              <a:t>If </a:t>
            </a:r>
            <a:r>
              <a:rPr lang="en-US" sz="1400" dirty="0"/>
              <a:t>one (or more) of the following conditions is not met, the Title IX Coordinator </a:t>
            </a:r>
            <a:r>
              <a:rPr lang="en-US" sz="1400" u="sng" dirty="0"/>
              <a:t>may</a:t>
            </a:r>
            <a:r>
              <a:rPr lang="en-US" sz="1400" dirty="0"/>
              <a:t> dismiss the Formal Complaint for Title IX purposes: </a:t>
            </a:r>
          </a:p>
          <a:p>
            <a:pPr lvl="2"/>
            <a:r>
              <a:rPr lang="en-US" sz="1400" dirty="0"/>
              <a:t>Complainant withdraws Formal Complaint or allegations in writing; </a:t>
            </a:r>
          </a:p>
          <a:p>
            <a:pPr lvl="2"/>
            <a:r>
              <a:rPr lang="en-US" sz="1400" dirty="0"/>
              <a:t>Respondent is no longer enrolled or employed by the institution; or </a:t>
            </a:r>
          </a:p>
          <a:p>
            <a:pPr lvl="2"/>
            <a:r>
              <a:rPr lang="en-US" sz="1400" dirty="0"/>
              <a:t>Specific circumstances prevent the institution from gathering evidence sufficient to reach a determination regarding responsibility. </a:t>
            </a:r>
            <a:endParaRPr lang="en-US" sz="1400" dirty="0" smtClean="0"/>
          </a:p>
          <a:p>
            <a:pPr lvl="2"/>
            <a:r>
              <a:rPr lang="en-US" sz="1400" dirty="0"/>
              <a:t>Upon a </a:t>
            </a:r>
            <a:r>
              <a:rPr lang="en-US" sz="1400" dirty="0" smtClean="0"/>
              <a:t>dismissal, the </a:t>
            </a:r>
            <a:r>
              <a:rPr lang="en-US" sz="1400" dirty="0"/>
              <a:t>recipient must promptly send written notice of the dismissal and reason(s) </a:t>
            </a:r>
            <a:r>
              <a:rPr lang="en-US" sz="1400" dirty="0" smtClean="0"/>
              <a:t>  </a:t>
            </a:r>
            <a:r>
              <a:rPr lang="en-US" sz="1400" dirty="0"/>
              <a:t>simultaneously to the parties</a:t>
            </a:r>
            <a:r>
              <a:rPr lang="en-US" sz="1400" dirty="0" smtClean="0"/>
              <a:t>.</a:t>
            </a:r>
          </a:p>
          <a:p>
            <a:pPr lvl="2"/>
            <a:endParaRPr lang="en-US" sz="1400" dirty="0"/>
          </a:p>
        </p:txBody>
      </p:sp>
    </p:spTree>
    <p:extLst>
      <p:ext uri="{BB962C8B-B14F-4D97-AF65-F5344CB8AC3E}">
        <p14:creationId xmlns:p14="http://schemas.microsoft.com/office/powerpoint/2010/main" val="2183359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New Allegations and Consolidation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If</a:t>
            </a:r>
            <a:r>
              <a:rPr lang="en-US" dirty="0"/>
              <a:t>, in the course of an investigation, </a:t>
            </a:r>
            <a:r>
              <a:rPr lang="en-US" dirty="0" smtClean="0"/>
              <a:t>you decide to </a:t>
            </a:r>
            <a:r>
              <a:rPr lang="en-US" dirty="0"/>
              <a:t>investigate allegations about the complainant or respondent that are not included in the </a:t>
            </a:r>
            <a:r>
              <a:rPr lang="en-US" dirty="0" smtClean="0"/>
              <a:t>notice, the </a:t>
            </a:r>
            <a:r>
              <a:rPr lang="en-US" dirty="0"/>
              <a:t>recipient must provide notice of the additional allegations to the parties whose identities are known</a:t>
            </a:r>
            <a:r>
              <a:rPr lang="en-US" dirty="0" smtClean="0"/>
              <a:t>.</a:t>
            </a:r>
          </a:p>
          <a:p>
            <a:r>
              <a:rPr lang="en-US" dirty="0" smtClean="0"/>
              <a:t>  You may </a:t>
            </a:r>
            <a:r>
              <a:rPr lang="en-US" dirty="0"/>
              <a:t>consolidate formal complaints as to allegations of sexual harassment against more than one respondent, or by more than one complainant against one or more respondents, or by one party against the other party, where the allegations of sexual harassment arise out of the same facts or circumstances. </a:t>
            </a:r>
            <a:endParaRPr lang="en-US" dirty="0" smtClean="0"/>
          </a:p>
          <a:p>
            <a:endParaRPr lang="en-US" dirty="0"/>
          </a:p>
        </p:txBody>
      </p:sp>
    </p:spTree>
    <p:extLst>
      <p:ext uri="{BB962C8B-B14F-4D97-AF65-F5344CB8AC3E}">
        <p14:creationId xmlns:p14="http://schemas.microsoft.com/office/powerpoint/2010/main" val="44773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Alternative Resolution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endParaRPr lang="en-US" dirty="0"/>
          </a:p>
          <a:p>
            <a:r>
              <a:rPr lang="en-US" dirty="0"/>
              <a:t>At any time prior to reaching a determination regarding responsibility, </a:t>
            </a:r>
            <a:r>
              <a:rPr lang="en-US" dirty="0" smtClean="0"/>
              <a:t>you </a:t>
            </a:r>
            <a:r>
              <a:rPr lang="en-US" dirty="0"/>
              <a:t>may facilitate an informal resolution </a:t>
            </a:r>
            <a:r>
              <a:rPr lang="en-US" dirty="0" smtClean="0"/>
              <a:t>process that </a:t>
            </a:r>
            <a:r>
              <a:rPr lang="en-US" dirty="0"/>
              <a:t>does not involve a full investigation and adjudication </a:t>
            </a:r>
          </a:p>
          <a:p>
            <a:r>
              <a:rPr lang="en-US" dirty="0" smtClean="0"/>
              <a:t>Cannot </a:t>
            </a:r>
            <a:r>
              <a:rPr lang="en-US" u="sng" dirty="0" smtClean="0"/>
              <a:t>require</a:t>
            </a:r>
            <a:r>
              <a:rPr lang="en-US" dirty="0" smtClean="0"/>
              <a:t> </a:t>
            </a:r>
            <a:r>
              <a:rPr lang="en-US" dirty="0"/>
              <a:t>the parties to participate in an informal resolution process; and </a:t>
            </a:r>
          </a:p>
          <a:p>
            <a:r>
              <a:rPr lang="en-US" dirty="0" smtClean="0"/>
              <a:t>Cannot offer </a:t>
            </a:r>
            <a:r>
              <a:rPr lang="en-US" dirty="0"/>
              <a:t>an informal resolution process </a:t>
            </a:r>
            <a:r>
              <a:rPr lang="en-US" dirty="0" smtClean="0"/>
              <a:t>until </a:t>
            </a:r>
            <a:r>
              <a:rPr lang="en-US" dirty="0"/>
              <a:t>a formal complaint is filed </a:t>
            </a:r>
          </a:p>
          <a:p>
            <a:endParaRPr lang="en-US" dirty="0"/>
          </a:p>
        </p:txBody>
      </p:sp>
    </p:spTree>
    <p:extLst>
      <p:ext uri="{BB962C8B-B14F-4D97-AF65-F5344CB8AC3E}">
        <p14:creationId xmlns:p14="http://schemas.microsoft.com/office/powerpoint/2010/main" val="8383830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Alternative Resolution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endParaRPr lang="en-US" dirty="0"/>
          </a:p>
          <a:p>
            <a:r>
              <a:rPr lang="en-US" dirty="0"/>
              <a:t>Any party has the right t</a:t>
            </a:r>
            <a:r>
              <a:rPr lang="en-US" dirty="0" smtClean="0"/>
              <a:t>o </a:t>
            </a:r>
            <a:r>
              <a:rPr lang="en-US" dirty="0"/>
              <a:t>withdraw from the informal resolution process and resume the grievance process </a:t>
            </a:r>
            <a:r>
              <a:rPr lang="en-US" dirty="0" smtClean="0"/>
              <a:t> </a:t>
            </a:r>
            <a:endParaRPr lang="en-US" dirty="0"/>
          </a:p>
          <a:p>
            <a:r>
              <a:rPr lang="en-US" dirty="0"/>
              <a:t>May not offer or facilitate an informal resolution process to resolve allegations that an </a:t>
            </a:r>
            <a:r>
              <a:rPr lang="en-US" u="sng" dirty="0"/>
              <a:t>employee </a:t>
            </a:r>
            <a:r>
              <a:rPr lang="en-US" dirty="0"/>
              <a:t>sexually harassed a student </a:t>
            </a:r>
          </a:p>
          <a:p>
            <a:endParaRPr lang="en-US" dirty="0"/>
          </a:p>
        </p:txBody>
      </p:sp>
    </p:spTree>
    <p:extLst>
      <p:ext uri="{BB962C8B-B14F-4D97-AF65-F5344CB8AC3E}">
        <p14:creationId xmlns:p14="http://schemas.microsoft.com/office/powerpoint/2010/main" val="3074617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D59F-70E0-9E4D-A192-ED7151F43B8C}"/>
              </a:ext>
            </a:extLst>
          </p:cNvPr>
          <p:cNvSpPr>
            <a:spLocks noGrp="1"/>
          </p:cNvSpPr>
          <p:nvPr>
            <p:ph type="title"/>
          </p:nvPr>
        </p:nvSpPr>
        <p:spPr/>
        <p:txBody>
          <a:bodyPr/>
          <a:lstStyle/>
          <a:p>
            <a:r>
              <a:rPr lang="en-US" dirty="0" smtClean="0"/>
              <a:t>Primary Types of Sex Discrimination </a:t>
            </a:r>
            <a:r>
              <a:rPr lang="en-US" dirty="0"/>
              <a:t/>
            </a:r>
            <a:br>
              <a:rPr lang="en-US" dirty="0"/>
            </a:br>
            <a:endParaRPr lang="en-US" dirty="0"/>
          </a:p>
        </p:txBody>
      </p:sp>
      <p:sp>
        <p:nvSpPr>
          <p:cNvPr id="3" name="Text Placeholder 2">
            <a:extLst>
              <a:ext uri="{FF2B5EF4-FFF2-40B4-BE49-F238E27FC236}">
                <a16:creationId xmlns:a16="http://schemas.microsoft.com/office/drawing/2014/main" id="{1A379FE8-D1E5-F244-B1DF-4028681C3F0D}"/>
              </a:ext>
            </a:extLst>
          </p:cNvPr>
          <p:cNvSpPr>
            <a:spLocks noGrp="1"/>
          </p:cNvSpPr>
          <p:nvPr>
            <p:ph type="body" sz="quarter" idx="10"/>
          </p:nvPr>
        </p:nvSpPr>
        <p:spPr/>
        <p:txBody>
          <a:bodyPr/>
          <a:lstStyle/>
          <a:p>
            <a:r>
              <a:rPr lang="en-US" dirty="0" smtClean="0"/>
              <a:t> </a:t>
            </a:r>
            <a:endParaRPr lang="en-US" dirty="0"/>
          </a:p>
          <a:p>
            <a:pPr marL="285750" indent="-285750">
              <a:buFont typeface="Arial" panose="020B0604020202020204" pitchFamily="34" charset="0"/>
              <a:buChar char="•"/>
            </a:pPr>
            <a:r>
              <a:rPr lang="en-US" dirty="0" smtClean="0"/>
              <a:t>We will focus on Sex Discrimination aspects of Title IX</a:t>
            </a:r>
          </a:p>
          <a:p>
            <a:pPr marL="285750" indent="-285750">
              <a:buFont typeface="Arial" panose="020B0604020202020204" pitchFamily="34" charset="0"/>
              <a:buChar char="•"/>
            </a:pPr>
            <a:r>
              <a:rPr lang="en-US" dirty="0" smtClean="0"/>
              <a:t>Discriminatory </a:t>
            </a:r>
            <a:r>
              <a:rPr lang="en-US" dirty="0" smtClean="0"/>
              <a:t>acts based on person’s sex</a:t>
            </a:r>
            <a:endParaRPr lang="en-US" dirty="0"/>
          </a:p>
          <a:p>
            <a:pPr marL="285750" indent="-285750">
              <a:buFont typeface="Arial" panose="020B0604020202020204" pitchFamily="34" charset="0"/>
              <a:buChar char="•"/>
            </a:pPr>
            <a:r>
              <a:rPr lang="en-US" dirty="0" smtClean="0"/>
              <a:t>Sexual </a:t>
            </a:r>
            <a:r>
              <a:rPr lang="en-US" dirty="0" smtClean="0"/>
              <a:t>Harassment- most common form of sex discrimination at colleges</a:t>
            </a:r>
            <a:endParaRPr lang="en-US" dirty="0" smtClean="0"/>
          </a:p>
          <a:p>
            <a:pPr marL="285750" indent="-285750">
              <a:buFont typeface="Arial" panose="020B0604020202020204" pitchFamily="34" charset="0"/>
              <a:buChar char="•"/>
            </a:pPr>
            <a:r>
              <a:rPr lang="en-US" dirty="0" smtClean="0"/>
              <a:t>We will focus on Sexual harassment as a form of sex discrimination</a:t>
            </a:r>
          </a:p>
          <a:p>
            <a:pPr marL="628590" lvl="2" indent="-285750">
              <a:buFont typeface="Arial" panose="020B0604020202020204" pitchFamily="34" charset="0"/>
              <a:buChar char="•"/>
            </a:pPr>
            <a:endParaRPr lang="en-US" dirty="0" smtClean="0"/>
          </a:p>
          <a:p>
            <a:pPr lvl="2"/>
            <a:endParaRPr lang="en-US" dirty="0"/>
          </a:p>
        </p:txBody>
      </p:sp>
    </p:spTree>
    <p:extLst>
      <p:ext uri="{BB962C8B-B14F-4D97-AF65-F5344CB8AC3E}">
        <p14:creationId xmlns:p14="http://schemas.microsoft.com/office/powerpoint/2010/main" val="32480988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Alternative Resolution- Documenting Consent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Send Consent form to both parties</a:t>
            </a:r>
          </a:p>
          <a:p>
            <a:pPr lvl="2"/>
            <a:r>
              <a:rPr lang="en-US" dirty="0" smtClean="0"/>
              <a:t>Require Pre-meeting as a condition </a:t>
            </a:r>
            <a:r>
              <a:rPr lang="en-US" dirty="0"/>
              <a:t>to participation in informal resolution </a:t>
            </a:r>
          </a:p>
          <a:p>
            <a:r>
              <a:rPr lang="en-US" dirty="0" smtClean="0"/>
              <a:t>Confirm both parties are </a:t>
            </a:r>
            <a:r>
              <a:rPr lang="en-US" dirty="0"/>
              <a:t>bound by the terms of any final informal resolution agreement, cannot return to formal resolution after an </a:t>
            </a:r>
            <a:r>
              <a:rPr lang="en-US" dirty="0" smtClean="0"/>
              <a:t>agreement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70333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Pre-Investigation Activities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Can evidence can be gathered before commencing formal investigation?</a:t>
            </a:r>
          </a:p>
          <a:p>
            <a:pPr lvl="2"/>
            <a:r>
              <a:rPr lang="en-US" dirty="0"/>
              <a:t>O</a:t>
            </a:r>
            <a:r>
              <a:rPr lang="en-US" dirty="0" smtClean="0"/>
              <a:t>nly for purposes of planning the investigation</a:t>
            </a:r>
          </a:p>
          <a:p>
            <a:pPr lvl="2"/>
            <a:r>
              <a:rPr lang="en-US" dirty="0"/>
              <a:t>I</a:t>
            </a:r>
            <a:r>
              <a:rPr lang="en-US" dirty="0" smtClean="0"/>
              <a:t>dentifying </a:t>
            </a:r>
            <a:r>
              <a:rPr lang="en-US" dirty="0"/>
              <a:t>the </a:t>
            </a:r>
            <a:r>
              <a:rPr lang="en-US" dirty="0" smtClean="0"/>
              <a:t>Parties and gaining general understanding the allegations</a:t>
            </a:r>
          </a:p>
          <a:p>
            <a:pPr lvl="1"/>
            <a:r>
              <a:rPr lang="en-US" dirty="0" smtClean="0"/>
              <a:t>Preserving potential evidence</a:t>
            </a:r>
          </a:p>
          <a:p>
            <a:pPr lvl="2"/>
            <a:r>
              <a:rPr lang="en-US" dirty="0" smtClean="0"/>
              <a:t>Place a </a:t>
            </a:r>
            <a:r>
              <a:rPr lang="en-US" dirty="0"/>
              <a:t>“hold” on an </a:t>
            </a:r>
            <a:r>
              <a:rPr lang="en-US" dirty="0" smtClean="0"/>
              <a:t>email account</a:t>
            </a:r>
            <a:endParaRPr lang="en-US" dirty="0"/>
          </a:p>
          <a:p>
            <a:pPr lvl="2"/>
            <a:r>
              <a:rPr lang="en-US" dirty="0" smtClean="0"/>
              <a:t>Copy server-level data- Maybe hard drive if employee</a:t>
            </a:r>
            <a:endParaRPr lang="en-US" dirty="0"/>
          </a:p>
          <a:p>
            <a:pPr lvl="2"/>
            <a:r>
              <a:rPr lang="en-US" dirty="0" smtClean="0"/>
              <a:t>Maintain Video security footage</a:t>
            </a:r>
            <a:endParaRPr lang="en-US" dirty="0"/>
          </a:p>
          <a:p>
            <a:pPr lvl="2"/>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39502983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Pre-Investigation Activities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Questions to be considering</a:t>
            </a:r>
          </a:p>
          <a:p>
            <a:pPr lvl="1"/>
            <a:r>
              <a:rPr lang="en-US" dirty="0" smtClean="0"/>
              <a:t>What </a:t>
            </a:r>
            <a:r>
              <a:rPr lang="en-US" dirty="0"/>
              <a:t>potential violations of your policy </a:t>
            </a:r>
            <a:r>
              <a:rPr lang="en-US" dirty="0" smtClean="0"/>
              <a:t>may be at issue?</a:t>
            </a:r>
          </a:p>
          <a:p>
            <a:pPr lvl="1"/>
            <a:r>
              <a:rPr lang="en-US" dirty="0" smtClean="0"/>
              <a:t>What facts will be necessary to show a violation of the policy?</a:t>
            </a:r>
            <a:endParaRPr lang="en-US" dirty="0"/>
          </a:p>
          <a:p>
            <a:pPr lvl="1"/>
            <a:r>
              <a:rPr lang="en-US" dirty="0" smtClean="0"/>
              <a:t>Identify known relevant facts and source   </a:t>
            </a:r>
            <a:endParaRPr lang="en-US" dirty="0"/>
          </a:p>
          <a:p>
            <a:pPr lvl="1"/>
            <a:r>
              <a:rPr lang="en-US" dirty="0"/>
              <a:t>– </a:t>
            </a:r>
            <a:r>
              <a:rPr lang="en-US" dirty="0" smtClean="0"/>
              <a:t>Identify unknown but relevant facts</a:t>
            </a:r>
            <a:endParaRPr lang="en-US" dirty="0"/>
          </a:p>
          <a:p>
            <a:pPr lvl="1"/>
            <a:r>
              <a:rPr lang="en-US" dirty="0"/>
              <a:t>– </a:t>
            </a:r>
            <a:r>
              <a:rPr lang="en-US" dirty="0" smtClean="0"/>
              <a:t>Identify relevant witnesses and what facts/issues they can address</a:t>
            </a:r>
          </a:p>
          <a:p>
            <a:pPr lvl="1"/>
            <a:r>
              <a:rPr lang="en-US" dirty="0" smtClean="0"/>
              <a:t>Identify relevant documents</a:t>
            </a:r>
            <a:endParaRPr lang="en-US" dirty="0"/>
          </a:p>
          <a:p>
            <a:pPr lvl="1"/>
            <a:r>
              <a:rPr lang="en-US" dirty="0"/>
              <a:t>– </a:t>
            </a:r>
            <a:r>
              <a:rPr lang="en-US" dirty="0" smtClean="0"/>
              <a:t>Determine order </a:t>
            </a:r>
            <a:r>
              <a:rPr lang="en-US" dirty="0"/>
              <a:t>of </a:t>
            </a:r>
            <a:r>
              <a:rPr lang="en-US" dirty="0" smtClean="0"/>
              <a:t>interviews- typically Complainant first</a:t>
            </a:r>
            <a:endParaRPr lang="en-US" dirty="0"/>
          </a:p>
          <a:p>
            <a:pPr lvl="2"/>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5987034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General Rules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Use trained investigators  </a:t>
            </a:r>
            <a:endParaRPr lang="en-US" dirty="0"/>
          </a:p>
          <a:p>
            <a:r>
              <a:rPr lang="en-US" dirty="0"/>
              <a:t>Provide written notice of the date, time, location, participants, including advisors, and purpose of all hearings, investigative  interviews, or other meetings where the party’s participation in such meetings is invited or expected. </a:t>
            </a:r>
          </a:p>
          <a:p>
            <a:r>
              <a:rPr lang="en-US" dirty="0" smtClean="0"/>
              <a:t>Inform both parties of the right to have </a:t>
            </a:r>
            <a:r>
              <a:rPr lang="en-US" dirty="0"/>
              <a:t>an advisor (can be an attorney)</a:t>
            </a:r>
          </a:p>
          <a:p>
            <a:r>
              <a:rPr lang="en-US" dirty="0" smtClean="0"/>
              <a:t>Inform both parties of their </a:t>
            </a:r>
            <a:r>
              <a:rPr lang="en-US" dirty="0"/>
              <a:t>Right to Present </a:t>
            </a:r>
            <a:r>
              <a:rPr lang="en-US" dirty="0" smtClean="0"/>
              <a:t>Witnesses and Evidence   </a:t>
            </a:r>
            <a:endParaRPr lang="en-US" dirty="0"/>
          </a:p>
          <a:p>
            <a:r>
              <a:rPr lang="en-US" dirty="0" smtClean="0"/>
              <a:t>Obtain Written </a:t>
            </a:r>
            <a:r>
              <a:rPr lang="en-US" dirty="0"/>
              <a:t>Consent to Access Medical/Mental Health Records </a:t>
            </a:r>
          </a:p>
          <a:p>
            <a:r>
              <a:rPr lang="en-US" dirty="0" smtClean="0"/>
              <a:t>Prepare an Investigative Report -  </a:t>
            </a:r>
            <a:r>
              <a:rPr lang="en-US" dirty="0"/>
              <a:t>Fairly Summarize Relevant Evidence </a:t>
            </a:r>
          </a:p>
          <a:p>
            <a:r>
              <a:rPr lang="en-US" dirty="0" smtClean="0"/>
              <a:t>Notify Parties of their Right </a:t>
            </a:r>
            <a:r>
              <a:rPr lang="en-US" dirty="0"/>
              <a:t>to Review &amp; Respond to </a:t>
            </a:r>
            <a:r>
              <a:rPr lang="en-US" dirty="0" smtClean="0"/>
              <a:t>Investigation Report</a:t>
            </a:r>
          </a:p>
          <a:p>
            <a:endParaRPr lang="en-US" dirty="0"/>
          </a:p>
        </p:txBody>
      </p:sp>
    </p:spTree>
    <p:extLst>
      <p:ext uri="{BB962C8B-B14F-4D97-AF65-F5344CB8AC3E}">
        <p14:creationId xmlns:p14="http://schemas.microsoft.com/office/powerpoint/2010/main" val="34011902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u="sng" dirty="0" smtClean="0"/>
              <a:t>You</a:t>
            </a:r>
            <a:r>
              <a:rPr lang="en-US" dirty="0" smtClean="0"/>
              <a:t> have the </a:t>
            </a:r>
            <a:r>
              <a:rPr lang="en-US" dirty="0"/>
              <a:t>burden of proof and the burden of gathering evidence sufficient to reach a determination </a:t>
            </a:r>
            <a:r>
              <a:rPr lang="en-US" dirty="0" smtClean="0"/>
              <a:t>and not the </a:t>
            </a:r>
            <a:r>
              <a:rPr lang="en-US" dirty="0"/>
              <a:t>parties. </a:t>
            </a:r>
          </a:p>
          <a:p>
            <a:r>
              <a:rPr lang="en-US" dirty="0"/>
              <a:t>The investigator </a:t>
            </a:r>
            <a:r>
              <a:rPr lang="en-US" dirty="0" smtClean="0"/>
              <a:t>should undertake </a:t>
            </a:r>
            <a:r>
              <a:rPr lang="en-US" dirty="0"/>
              <a:t>a thorough </a:t>
            </a:r>
            <a:r>
              <a:rPr lang="en-US" dirty="0" smtClean="0"/>
              <a:t>investigation for </a:t>
            </a:r>
            <a:r>
              <a:rPr lang="en-US" dirty="0"/>
              <a:t>relevant facts and evidence, </a:t>
            </a:r>
            <a:r>
              <a:rPr lang="en-US" dirty="0" smtClean="0"/>
              <a:t>while completing </a:t>
            </a:r>
            <a:r>
              <a:rPr lang="en-US" dirty="0"/>
              <a:t>the investigation under designated, reasonably prompt timeframes, </a:t>
            </a:r>
            <a:r>
              <a:rPr lang="en-US" dirty="0" smtClean="0"/>
              <a:t>and </a:t>
            </a:r>
            <a:r>
              <a:rPr lang="en-US" dirty="0"/>
              <a:t>without powers of subpoena. </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7418925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Relevant Evidence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“Relevance” is not defined in the regulations.</a:t>
            </a:r>
          </a:p>
          <a:p>
            <a:r>
              <a:rPr lang="en-US" dirty="0" smtClean="0"/>
              <a:t>In general, it is evidence with may prove </a:t>
            </a:r>
            <a:r>
              <a:rPr lang="en-US" u="sng" dirty="0" smtClean="0"/>
              <a:t>or disprove </a:t>
            </a:r>
            <a:r>
              <a:rPr lang="en-US" dirty="0" smtClean="0"/>
              <a:t>facts </a:t>
            </a:r>
            <a:r>
              <a:rPr lang="en-US" dirty="0"/>
              <a:t>material to the allegations under </a:t>
            </a:r>
            <a:r>
              <a:rPr lang="en-US" dirty="0" smtClean="0"/>
              <a:t>investigation.- </a:t>
            </a:r>
            <a:r>
              <a:rPr lang="en-US" dirty="0" err="1" smtClean="0"/>
              <a:t>Inculpatory</a:t>
            </a:r>
            <a:r>
              <a:rPr lang="en-US" dirty="0" smtClean="0"/>
              <a:t> v. Exculpatory</a:t>
            </a:r>
          </a:p>
          <a:p>
            <a:r>
              <a:rPr lang="en-US" dirty="0" smtClean="0"/>
              <a:t>What is NOT relevant evidence</a:t>
            </a:r>
          </a:p>
          <a:p>
            <a:pPr lvl="2"/>
            <a:r>
              <a:rPr lang="en-US" dirty="0" smtClean="0"/>
              <a:t>Complainant’s </a:t>
            </a:r>
            <a:r>
              <a:rPr lang="en-US" dirty="0"/>
              <a:t>prior sexual behavior (subject to two exceptions) or predisposition; </a:t>
            </a:r>
          </a:p>
          <a:p>
            <a:pPr lvl="2"/>
            <a:r>
              <a:rPr lang="en-US" dirty="0"/>
              <a:t>Any party’s medical, psychological, and </a:t>
            </a:r>
            <a:r>
              <a:rPr lang="en-US" dirty="0" smtClean="0"/>
              <a:t> similar </a:t>
            </a:r>
            <a:r>
              <a:rPr lang="en-US" dirty="0"/>
              <a:t>treatment records without the party’s voluntary, written consent; and </a:t>
            </a:r>
          </a:p>
          <a:p>
            <a:pPr lvl="2"/>
            <a:r>
              <a:rPr lang="en-US" dirty="0"/>
              <a:t>Any information protected by a legally recognized privilege unless waived. </a:t>
            </a:r>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0228493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Key Considerations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Cannot require, allow, rely upon, other use . . . Evidence that </a:t>
            </a:r>
            <a:r>
              <a:rPr lang="en-US" dirty="0" smtClean="0"/>
              <a:t>constitutes </a:t>
            </a:r>
            <a:r>
              <a:rPr lang="en-US" dirty="0"/>
              <a:t>or </a:t>
            </a:r>
            <a:r>
              <a:rPr lang="en-US" dirty="0" smtClean="0"/>
              <a:t>seeks </a:t>
            </a:r>
            <a:r>
              <a:rPr lang="en-US" dirty="0"/>
              <a:t>disclosure of, information protected under a legally recognized privilege, unless the person holding such privilege has waived the privilege” </a:t>
            </a:r>
            <a:endParaRPr lang="en-US" dirty="0" smtClean="0"/>
          </a:p>
          <a:p>
            <a:pPr lvl="2"/>
            <a:r>
              <a:rPr lang="en-US" dirty="0" smtClean="0"/>
              <a:t>Attorney/Client</a:t>
            </a:r>
          </a:p>
          <a:p>
            <a:pPr lvl="2"/>
            <a:r>
              <a:rPr lang="en-US" dirty="0" smtClean="0"/>
              <a:t>Doctor/Patient</a:t>
            </a:r>
          </a:p>
          <a:p>
            <a:pPr lvl="2"/>
            <a:r>
              <a:rPr lang="en-US" dirty="0" smtClean="0"/>
              <a:t>Clergy/Parishioner</a:t>
            </a:r>
            <a:endParaRPr lang="en-US" dirty="0"/>
          </a:p>
          <a:p>
            <a:endParaRPr lang="en-US" dirty="0" smtClean="0"/>
          </a:p>
          <a:p>
            <a:endParaRPr lang="en-US" dirty="0"/>
          </a:p>
        </p:txBody>
      </p:sp>
    </p:spTree>
    <p:extLst>
      <p:ext uri="{BB962C8B-B14F-4D97-AF65-F5344CB8AC3E}">
        <p14:creationId xmlns:p14="http://schemas.microsoft.com/office/powerpoint/2010/main" val="42924815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Rape Shield Evidence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 Cannot consider evidence </a:t>
            </a:r>
            <a:r>
              <a:rPr lang="en-US" dirty="0"/>
              <a:t>about a complainant’s prior sexual behavior</a:t>
            </a:r>
            <a:r>
              <a:rPr lang="en-US" dirty="0" smtClean="0"/>
              <a:t>, with </a:t>
            </a:r>
            <a:r>
              <a:rPr lang="en-US" dirty="0"/>
              <a:t>two exceptions. </a:t>
            </a:r>
            <a:r>
              <a:rPr lang="en-US" dirty="0" smtClean="0"/>
              <a:t> </a:t>
            </a:r>
          </a:p>
          <a:p>
            <a:pPr lvl="2"/>
            <a:r>
              <a:rPr lang="en-US" dirty="0"/>
              <a:t>Evidence of prior sexual behavior is permitted if offered to prove someone other than the respondent committed the alleged offense</a:t>
            </a:r>
            <a:r>
              <a:rPr lang="en-US" dirty="0" smtClean="0"/>
              <a:t>.</a:t>
            </a:r>
          </a:p>
          <a:p>
            <a:pPr lvl="2"/>
            <a:r>
              <a:rPr lang="en-US" dirty="0"/>
              <a:t>Evidence of prior sexual behavior is permitted if it is specifically about the complainant and the respondent and is offered to prove </a:t>
            </a:r>
            <a:r>
              <a:rPr lang="en-US" u="sng" dirty="0"/>
              <a:t>consent</a:t>
            </a:r>
            <a:r>
              <a:rPr lang="en-US" dirty="0"/>
              <a:t>. 34 CFR § 106.45(b)(6). </a:t>
            </a:r>
          </a:p>
          <a:p>
            <a:endParaRPr lang="en-US" dirty="0"/>
          </a:p>
          <a:p>
            <a:endParaRPr lang="en-US" dirty="0" smtClean="0"/>
          </a:p>
          <a:p>
            <a:endParaRPr lang="en-US" dirty="0"/>
          </a:p>
        </p:txBody>
      </p:sp>
    </p:spTree>
    <p:extLst>
      <p:ext uri="{BB962C8B-B14F-4D97-AF65-F5344CB8AC3E}">
        <p14:creationId xmlns:p14="http://schemas.microsoft.com/office/powerpoint/2010/main" val="2972233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Witness or Party Interviews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 Prepare a written list of questions/topics you want to obtain information on but be prepared to ask questions beyond written questions</a:t>
            </a:r>
          </a:p>
          <a:p>
            <a:pPr lvl="2"/>
            <a:r>
              <a:rPr lang="en-US" dirty="0" smtClean="0"/>
              <a:t>Preparing a timeline of events may be helpful</a:t>
            </a:r>
          </a:p>
          <a:p>
            <a:r>
              <a:rPr lang="en-US" dirty="0" smtClean="0"/>
              <a:t>Focus written questions on information that will tend to refute or support the allegations </a:t>
            </a:r>
            <a:r>
              <a:rPr lang="en-US" dirty="0"/>
              <a:t>and </a:t>
            </a:r>
            <a:r>
              <a:rPr lang="en-US" dirty="0" smtClean="0"/>
              <a:t>are relevant to whether policies have been violated.</a:t>
            </a:r>
            <a:endParaRPr lang="en-US" dirty="0"/>
          </a:p>
          <a:p>
            <a:r>
              <a:rPr lang="en-US" dirty="0" smtClean="0"/>
              <a:t>Focus </a:t>
            </a:r>
            <a:r>
              <a:rPr lang="en-US" dirty="0"/>
              <a:t>on areas of conflicting evidence or gaps of </a:t>
            </a:r>
            <a:r>
              <a:rPr lang="en-US" dirty="0" smtClean="0"/>
              <a:t>information</a:t>
            </a:r>
            <a:r>
              <a:rPr lang="en-US" dirty="0"/>
              <a:t>.</a:t>
            </a:r>
          </a:p>
          <a:p>
            <a:r>
              <a:rPr lang="en-US" dirty="0" smtClean="0"/>
              <a:t>Be prepared to take notes or better, have note taker so you can listen to answers</a:t>
            </a:r>
          </a:p>
          <a:p>
            <a:r>
              <a:rPr lang="en-US" dirty="0" smtClean="0"/>
              <a:t>You can record interview with party’s consent only</a:t>
            </a:r>
          </a:p>
          <a:p>
            <a:endParaRPr lang="en-US" dirty="0" smtClean="0"/>
          </a:p>
          <a:p>
            <a:endParaRPr lang="en-US" dirty="0"/>
          </a:p>
        </p:txBody>
      </p:sp>
    </p:spTree>
    <p:extLst>
      <p:ext uri="{BB962C8B-B14F-4D97-AF65-F5344CB8AC3E}">
        <p14:creationId xmlns:p14="http://schemas.microsoft.com/office/powerpoint/2010/main" val="19771635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Witness or Party Interviews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500" dirty="0" smtClean="0"/>
              <a:t>Establish rapport with the witness- Try not to be adversarial</a:t>
            </a:r>
          </a:p>
          <a:p>
            <a:r>
              <a:rPr lang="en-US" sz="1500" dirty="0" smtClean="0"/>
              <a:t>Explain </a:t>
            </a:r>
            <a:r>
              <a:rPr lang="en-US" sz="1500" dirty="0"/>
              <a:t>the investigation process</a:t>
            </a:r>
          </a:p>
          <a:p>
            <a:r>
              <a:rPr lang="en-US" sz="1500" dirty="0"/>
              <a:t>Share the anticipated timeline.</a:t>
            </a:r>
          </a:p>
          <a:p>
            <a:r>
              <a:rPr lang="en-US" sz="1500" dirty="0"/>
              <a:t>First Use Opened ended Questions- “Walk me through what happened that night”</a:t>
            </a:r>
          </a:p>
          <a:p>
            <a:r>
              <a:rPr lang="en-US" sz="1500" dirty="0"/>
              <a:t>Then </a:t>
            </a:r>
            <a:r>
              <a:rPr lang="en-US" sz="1500" dirty="0" smtClean="0"/>
              <a:t>follow </a:t>
            </a:r>
            <a:r>
              <a:rPr lang="en-US" sz="1500" dirty="0"/>
              <a:t>up open issues from the narrative –</a:t>
            </a:r>
          </a:p>
          <a:p>
            <a:r>
              <a:rPr lang="en-US" sz="1500" dirty="0"/>
              <a:t>“You said X. Tell me more about that”</a:t>
            </a:r>
          </a:p>
          <a:p>
            <a:r>
              <a:rPr lang="en-US" sz="1500" dirty="0"/>
              <a:t>“You said they coerced you- What specifically did they do?”</a:t>
            </a:r>
          </a:p>
          <a:p>
            <a:r>
              <a:rPr lang="en-US" sz="1500" dirty="0"/>
              <a:t>Avoid Leading Questions- “Isn’t it true</a:t>
            </a:r>
            <a:r>
              <a:rPr lang="en-US" sz="1500" dirty="0" smtClean="0"/>
              <a:t>”</a:t>
            </a:r>
          </a:p>
          <a:p>
            <a:endParaRPr lang="en-US" dirty="0"/>
          </a:p>
        </p:txBody>
      </p:sp>
    </p:spTree>
    <p:extLst>
      <p:ext uri="{BB962C8B-B14F-4D97-AF65-F5344CB8AC3E}">
        <p14:creationId xmlns:p14="http://schemas.microsoft.com/office/powerpoint/2010/main" val="641006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Summary of your Obligations</a:t>
            </a:r>
            <a:r>
              <a:rPr lang="en-US" dirty="0"/>
              <a:t/>
            </a:r>
            <a:br>
              <a:rPr lang="en-US" dirty="0"/>
            </a:b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sz="1400" dirty="0"/>
              <a:t>If you have </a:t>
            </a:r>
            <a:r>
              <a:rPr lang="en-US" sz="1400" u="sng" dirty="0"/>
              <a:t>actual knowledge </a:t>
            </a:r>
            <a:r>
              <a:rPr lang="en-US" sz="1400" dirty="0"/>
              <a:t>of </a:t>
            </a:r>
            <a:r>
              <a:rPr lang="en-US" sz="1400" u="sng" dirty="0"/>
              <a:t>sexual harassment  </a:t>
            </a:r>
            <a:r>
              <a:rPr lang="en-US" sz="1400" dirty="0"/>
              <a:t/>
            </a:r>
            <a:br>
              <a:rPr lang="en-US" sz="1400" dirty="0"/>
            </a:br>
            <a:r>
              <a:rPr lang="en-US" sz="1400" dirty="0"/>
              <a:t>that occurred in your </a:t>
            </a:r>
            <a:r>
              <a:rPr lang="en-US" sz="1400" u="sng" dirty="0"/>
              <a:t>education program or </a:t>
            </a:r>
            <a:br>
              <a:rPr lang="en-US" sz="1400" u="sng" dirty="0"/>
            </a:br>
            <a:r>
              <a:rPr lang="en-US" sz="1400" u="sng" dirty="0"/>
              <a:t>activity</a:t>
            </a:r>
            <a:r>
              <a:rPr lang="en-US" sz="1400" dirty="0"/>
              <a:t> against a person </a:t>
            </a:r>
            <a:r>
              <a:rPr lang="en-US" sz="1400" u="sng" dirty="0"/>
              <a:t>in the United States</a:t>
            </a:r>
            <a:r>
              <a:rPr lang="en-US" sz="1400" dirty="0"/>
              <a:t>, then </a:t>
            </a:r>
            <a:br>
              <a:rPr lang="en-US" sz="1400" dirty="0"/>
            </a:br>
            <a:r>
              <a:rPr lang="en-US" sz="1400" dirty="0"/>
              <a:t>you must respond promptly in a manner that is not </a:t>
            </a:r>
            <a:br>
              <a:rPr lang="en-US" sz="1400" dirty="0"/>
            </a:br>
            <a:r>
              <a:rPr lang="en-US" sz="1400" u="sng" dirty="0"/>
              <a:t>deliberately indifferent</a:t>
            </a:r>
            <a:r>
              <a:rPr lang="en-US" sz="1400" dirty="0"/>
              <a:t>. </a:t>
            </a:r>
            <a:endParaRPr lang="en-US" sz="1400" dirty="0" smtClean="0"/>
          </a:p>
          <a:p>
            <a:pPr marL="0" indent="0">
              <a:buNone/>
            </a:pPr>
            <a:endParaRPr lang="en-US" sz="1400" dirty="0"/>
          </a:p>
          <a:p>
            <a:pPr marL="0" indent="0">
              <a:buNone/>
            </a:pPr>
            <a:r>
              <a:rPr lang="en-US" sz="1400" dirty="0" smtClean="0"/>
              <a:t>Acting with “actual knowledge” and with “Deliberate Indifference” exposes the college </a:t>
            </a:r>
            <a:r>
              <a:rPr lang="en-US" sz="1400" dirty="0" smtClean="0"/>
              <a:t>to liability for damages in court.</a:t>
            </a:r>
            <a:endParaRPr lang="en-US" sz="1400" dirty="0" smtClean="0"/>
          </a:p>
          <a:p>
            <a:pPr marL="0" indent="0">
              <a:buNone/>
            </a:pPr>
            <a:r>
              <a:rPr lang="en-US" sz="1400" dirty="0" smtClean="0"/>
              <a:t> </a:t>
            </a:r>
            <a:endParaRPr lang="en-US" sz="14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4869817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Witness or Party Interviews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500" dirty="0" smtClean="0"/>
              <a:t> </a:t>
            </a:r>
            <a:r>
              <a:rPr lang="en-US" sz="1500" dirty="0"/>
              <a:t>Restate/summarize what is said</a:t>
            </a:r>
            <a:r>
              <a:rPr lang="en-US" sz="1500" dirty="0" smtClean="0"/>
              <a:t>. </a:t>
            </a:r>
          </a:p>
          <a:p>
            <a:r>
              <a:rPr lang="en-US" sz="1500" dirty="0" smtClean="0"/>
              <a:t>Use phrases like </a:t>
            </a:r>
            <a:endParaRPr lang="en-US" sz="1500" dirty="0"/>
          </a:p>
          <a:p>
            <a:pPr lvl="2"/>
            <a:r>
              <a:rPr lang="en-US" sz="1500" dirty="0" smtClean="0"/>
              <a:t> “</a:t>
            </a:r>
            <a:r>
              <a:rPr lang="en-US" sz="1500" dirty="0"/>
              <a:t>Tell me more…”</a:t>
            </a:r>
          </a:p>
          <a:p>
            <a:pPr lvl="2"/>
            <a:r>
              <a:rPr lang="en-US" sz="1500" dirty="0"/>
              <a:t>– “Walk me through”</a:t>
            </a:r>
          </a:p>
          <a:p>
            <a:pPr lvl="2"/>
            <a:r>
              <a:rPr lang="en-US" sz="1500" dirty="0"/>
              <a:t>– “Help me understand</a:t>
            </a:r>
            <a:r>
              <a:rPr lang="en-US" sz="1500" dirty="0" smtClean="0"/>
              <a:t>”</a:t>
            </a:r>
          </a:p>
          <a:p>
            <a:r>
              <a:rPr lang="en-US" dirty="0"/>
              <a:t>Be cognizant of the difference between what was “heard” (rumor) and what was </a:t>
            </a:r>
            <a:r>
              <a:rPr lang="en-US" dirty="0" smtClean="0"/>
              <a:t>“</a:t>
            </a:r>
            <a:r>
              <a:rPr lang="en-US" dirty="0"/>
              <a:t>witnessed” (facts</a:t>
            </a:r>
            <a:r>
              <a:rPr lang="en-US" dirty="0" smtClean="0"/>
              <a:t>).</a:t>
            </a:r>
            <a:endParaRPr lang="en-US" dirty="0"/>
          </a:p>
          <a:p>
            <a:r>
              <a:rPr lang="en-US" dirty="0"/>
              <a:t>• Ask who else you should talk to and ask for any relevant documentation (i.e., </a:t>
            </a:r>
            <a:r>
              <a:rPr lang="en-US" dirty="0" smtClean="0"/>
              <a:t>texts</a:t>
            </a:r>
            <a:r>
              <a:rPr lang="en-US" dirty="0"/>
              <a:t>, emails, etc.).</a:t>
            </a:r>
          </a:p>
          <a:p>
            <a:pPr marL="0" indent="0">
              <a:buNone/>
            </a:pPr>
            <a:endParaRPr lang="en-US" dirty="0"/>
          </a:p>
        </p:txBody>
      </p:sp>
    </p:spTree>
    <p:extLst>
      <p:ext uri="{BB962C8B-B14F-4D97-AF65-F5344CB8AC3E}">
        <p14:creationId xmlns:p14="http://schemas.microsoft.com/office/powerpoint/2010/main" val="20132719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Witness or Party Interviews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Ask if they have been contacted already by one of the parties.</a:t>
            </a:r>
          </a:p>
          <a:p>
            <a:r>
              <a:rPr lang="en-US" dirty="0" smtClean="0"/>
              <a:t>Ask </a:t>
            </a:r>
            <a:r>
              <a:rPr lang="en-US" dirty="0"/>
              <a:t>if they have made any previous statements, such as </a:t>
            </a:r>
            <a:r>
              <a:rPr lang="en-US" dirty="0" smtClean="0"/>
              <a:t>police or  </a:t>
            </a:r>
            <a:r>
              <a:rPr lang="en-US" dirty="0"/>
              <a:t>private </a:t>
            </a:r>
            <a:r>
              <a:rPr lang="en-US" dirty="0" smtClean="0"/>
              <a:t>investigators</a:t>
            </a:r>
            <a:endParaRPr lang="en-US" dirty="0"/>
          </a:p>
          <a:p>
            <a:r>
              <a:rPr lang="en-US" dirty="0" smtClean="0"/>
              <a:t>Review </a:t>
            </a:r>
            <a:r>
              <a:rPr lang="en-US" dirty="0"/>
              <a:t>Notes and list of questions before ending </a:t>
            </a:r>
            <a:r>
              <a:rPr lang="en-US" dirty="0" smtClean="0"/>
              <a:t>interview</a:t>
            </a:r>
          </a:p>
          <a:p>
            <a:r>
              <a:rPr lang="en-US" dirty="0" smtClean="0"/>
              <a:t>Let the witness </a:t>
            </a:r>
            <a:r>
              <a:rPr lang="en-US" dirty="0"/>
              <a:t>know you may need to follow up with them as the investigation </a:t>
            </a:r>
            <a:r>
              <a:rPr lang="en-US" dirty="0" smtClean="0"/>
              <a:t>progresses.</a:t>
            </a:r>
          </a:p>
          <a:p>
            <a:r>
              <a:rPr lang="en-US" dirty="0" smtClean="0"/>
              <a:t>Recommend </a:t>
            </a:r>
            <a:r>
              <a:rPr lang="en-US" dirty="0"/>
              <a:t>that the parties and witnesses not discuss the investigation.</a:t>
            </a:r>
          </a:p>
          <a:p>
            <a:r>
              <a:rPr lang="en-US" dirty="0" smtClean="0"/>
              <a:t>Discuss </a:t>
            </a:r>
            <a:r>
              <a:rPr lang="en-US" dirty="0"/>
              <a:t>non-retaliation</a:t>
            </a:r>
            <a:r>
              <a:rPr lang="en-US" dirty="0" smtClean="0"/>
              <a:t>.</a:t>
            </a:r>
          </a:p>
          <a:p>
            <a:endParaRPr lang="en-US" dirty="0"/>
          </a:p>
        </p:txBody>
      </p:sp>
    </p:spTree>
    <p:extLst>
      <p:ext uri="{BB962C8B-B14F-4D97-AF65-F5344CB8AC3E}">
        <p14:creationId xmlns:p14="http://schemas.microsoft.com/office/powerpoint/2010/main" val="24582538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Witness or Party Interviews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Is </a:t>
            </a:r>
            <a:r>
              <a:rPr lang="en-US" dirty="0"/>
              <a:t>there anything else you think is important for us to know</a:t>
            </a:r>
            <a:r>
              <a:rPr lang="en-US" dirty="0" smtClean="0"/>
              <a:t>?</a:t>
            </a:r>
            <a:endParaRPr lang="en-US" dirty="0"/>
          </a:p>
          <a:p>
            <a:r>
              <a:rPr lang="en-US" dirty="0" smtClean="0"/>
              <a:t>Are </a:t>
            </a:r>
            <a:r>
              <a:rPr lang="en-US" dirty="0"/>
              <a:t>there any questions that you thought we might ask that we didn’t ask</a:t>
            </a:r>
            <a:r>
              <a:rPr lang="en-US" dirty="0" smtClean="0"/>
              <a:t>?”</a:t>
            </a:r>
          </a:p>
          <a:p>
            <a:r>
              <a:rPr lang="en-US" dirty="0"/>
              <a:t>Let them know next steps and when they will hear from you, and </a:t>
            </a:r>
            <a:r>
              <a:rPr lang="en-US" dirty="0" smtClean="0"/>
              <a:t>that </a:t>
            </a:r>
            <a:r>
              <a:rPr lang="en-US" dirty="0"/>
              <a:t>they can contact you anytime with questions or problems.</a:t>
            </a:r>
          </a:p>
          <a:p>
            <a:endParaRPr lang="en-US" dirty="0"/>
          </a:p>
        </p:txBody>
      </p:sp>
    </p:spTree>
    <p:extLst>
      <p:ext uri="{BB962C8B-B14F-4D97-AF65-F5344CB8AC3E}">
        <p14:creationId xmlns:p14="http://schemas.microsoft.com/office/powerpoint/2010/main" val="34140148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Assessing Credibility of a Witness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Does what the party described make sense?</a:t>
            </a:r>
          </a:p>
          <a:p>
            <a:r>
              <a:rPr lang="en-US" dirty="0" smtClean="0"/>
              <a:t>Would </a:t>
            </a:r>
            <a:r>
              <a:rPr lang="en-US" dirty="0"/>
              <a:t>a reasonable person in the same scenario do the </a:t>
            </a:r>
            <a:r>
              <a:rPr lang="en-US" dirty="0" smtClean="0"/>
              <a:t>same </a:t>
            </a:r>
            <a:r>
              <a:rPr lang="en-US" dirty="0"/>
              <a:t>things? </a:t>
            </a:r>
            <a:r>
              <a:rPr lang="en-US" dirty="0" smtClean="0"/>
              <a:t> </a:t>
            </a:r>
            <a:endParaRPr lang="en-US" dirty="0"/>
          </a:p>
          <a:p>
            <a:r>
              <a:rPr lang="en-US" dirty="0"/>
              <a:t> Is the party’s statement consistent with the evidence?</a:t>
            </a:r>
          </a:p>
          <a:p>
            <a:r>
              <a:rPr lang="en-US" dirty="0" smtClean="0"/>
              <a:t>Is </a:t>
            </a:r>
            <a:r>
              <a:rPr lang="en-US" dirty="0"/>
              <a:t>their physical location or proximity </a:t>
            </a:r>
            <a:r>
              <a:rPr lang="en-US" dirty="0" smtClean="0"/>
              <a:t>reasonable? Could </a:t>
            </a:r>
            <a:r>
              <a:rPr lang="en-US" dirty="0"/>
              <a:t>they have heard what they said they </a:t>
            </a:r>
            <a:r>
              <a:rPr lang="en-US" dirty="0" smtClean="0"/>
              <a:t>heard</a:t>
            </a:r>
          </a:p>
          <a:p>
            <a:r>
              <a:rPr lang="en-US" dirty="0"/>
              <a:t>Does the party have a reason to lie</a:t>
            </a:r>
            <a:r>
              <a:rPr lang="en-US" dirty="0" smtClean="0"/>
              <a:t>?</a:t>
            </a:r>
          </a:p>
          <a:p>
            <a:r>
              <a:rPr lang="en-US" dirty="0" smtClean="0"/>
              <a:t>Has a party lied in other contexts?</a:t>
            </a:r>
          </a:p>
          <a:p>
            <a:r>
              <a:rPr lang="en-US" dirty="0"/>
              <a:t>Is the party uncomfortable, uncooperative, </a:t>
            </a:r>
            <a:r>
              <a:rPr lang="en-US" dirty="0" smtClean="0"/>
              <a:t>argumentative?</a:t>
            </a:r>
            <a:endParaRPr lang="en-US" dirty="0"/>
          </a:p>
        </p:txBody>
      </p:sp>
    </p:spTree>
    <p:extLst>
      <p:ext uri="{BB962C8B-B14F-4D97-AF65-F5344CB8AC3E}">
        <p14:creationId xmlns:p14="http://schemas.microsoft.com/office/powerpoint/2010/main" val="31969987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Other Sources of Information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Email or Text Messages- Preserve employee email early on</a:t>
            </a:r>
          </a:p>
          <a:p>
            <a:r>
              <a:rPr lang="en-US" dirty="0" smtClean="0"/>
              <a:t>Social Media</a:t>
            </a:r>
          </a:p>
          <a:p>
            <a:r>
              <a:rPr lang="en-US" dirty="0" smtClean="0"/>
              <a:t>University computers- Don’t allow deletion of files</a:t>
            </a:r>
          </a:p>
          <a:p>
            <a:r>
              <a:rPr lang="en-US" dirty="0" smtClean="0"/>
              <a:t>Police Records</a:t>
            </a:r>
          </a:p>
          <a:p>
            <a:r>
              <a:rPr lang="en-US" dirty="0" smtClean="0"/>
              <a:t>Hospital/Clinic records- With Consent</a:t>
            </a:r>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1129883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Sharing Evidence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Both parties must be given equal opportunity to inspect and review any evidence obtained during the investigation that is directly related to the allegations in the formal </a:t>
            </a:r>
            <a:r>
              <a:rPr lang="en-US" dirty="0" smtClean="0"/>
              <a:t>complaint at least 10 days before report issued</a:t>
            </a:r>
            <a:endParaRPr lang="en-US" dirty="0"/>
          </a:p>
          <a:p>
            <a:r>
              <a:rPr lang="en-US" dirty="0"/>
              <a:t>Evidence must be sent to each party, and their advisors (if any), in an electronic </a:t>
            </a:r>
            <a:r>
              <a:rPr lang="en-US" dirty="0" smtClean="0"/>
              <a:t>format, </a:t>
            </a:r>
            <a:r>
              <a:rPr lang="en-US" dirty="0"/>
              <a:t>hard copy </a:t>
            </a:r>
            <a:r>
              <a:rPr lang="en-US" dirty="0" smtClean="0"/>
              <a:t>or Intranet with Password</a:t>
            </a:r>
            <a:endParaRPr lang="en-US" dirty="0"/>
          </a:p>
          <a:p>
            <a:r>
              <a:rPr lang="en-US" dirty="0"/>
              <a:t>Evidence that must be shared includes: </a:t>
            </a:r>
          </a:p>
          <a:p>
            <a:r>
              <a:rPr lang="en-US" dirty="0" smtClean="0"/>
              <a:t>Example: Witness </a:t>
            </a:r>
            <a:r>
              <a:rPr lang="en-US" dirty="0"/>
              <a:t>statements; interview transcripts; </a:t>
            </a:r>
            <a:r>
              <a:rPr lang="en-US" dirty="0" smtClean="0"/>
              <a:t>text messages</a:t>
            </a:r>
            <a:r>
              <a:rPr lang="en-US" dirty="0"/>
              <a:t>; social media posts; </a:t>
            </a:r>
            <a:r>
              <a:rPr lang="en-US" dirty="0" smtClean="0"/>
              <a:t>photographs</a:t>
            </a:r>
          </a:p>
          <a:p>
            <a:r>
              <a:rPr lang="en-US" dirty="0" smtClean="0"/>
              <a:t>Institution </a:t>
            </a:r>
            <a:r>
              <a:rPr lang="en-US" dirty="0"/>
              <a:t>may </a:t>
            </a:r>
            <a:r>
              <a:rPr lang="en-US" dirty="0" smtClean="0"/>
              <a:t>require parties </a:t>
            </a:r>
            <a:r>
              <a:rPr lang="en-US" dirty="0"/>
              <a:t>and advisors </a:t>
            </a:r>
            <a:r>
              <a:rPr lang="en-US" dirty="0" smtClean="0"/>
              <a:t>to agree </a:t>
            </a:r>
            <a:r>
              <a:rPr lang="en-US" dirty="0"/>
              <a:t>not to </a:t>
            </a:r>
            <a:r>
              <a:rPr lang="en-US" dirty="0" smtClean="0"/>
              <a:t>disclose investigation evidence to third-parties but can’t keep them from discussing.</a:t>
            </a:r>
            <a:endParaRPr lang="en-US" dirty="0"/>
          </a:p>
          <a:p>
            <a:endParaRPr lang="en-US" dirty="0" smtClean="0"/>
          </a:p>
          <a:p>
            <a:endParaRPr lang="en-US" dirty="0" smtClean="0"/>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2386930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Preparing the Report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After the parties have had the opportunity to </a:t>
            </a:r>
            <a:r>
              <a:rPr lang="en-US" dirty="0" smtClean="0"/>
              <a:t>inspect</a:t>
            </a:r>
            <a:r>
              <a:rPr lang="en-US" dirty="0"/>
              <a:t>, review, and respond to the evidence, </a:t>
            </a:r>
          </a:p>
          <a:p>
            <a:r>
              <a:rPr lang="en-US" dirty="0"/>
              <a:t>the Investigator must – </a:t>
            </a:r>
          </a:p>
          <a:p>
            <a:pPr lvl="2"/>
            <a:r>
              <a:rPr lang="en-US" dirty="0"/>
              <a:t>Create an investigative report that fairly summarizes relevant evidence and, </a:t>
            </a:r>
          </a:p>
          <a:p>
            <a:pPr lvl="2"/>
            <a:r>
              <a:rPr lang="en-US" dirty="0"/>
              <a:t>At least 10 days prior to a hearing, send the </a:t>
            </a:r>
            <a:r>
              <a:rPr lang="en-US" dirty="0" smtClean="0"/>
              <a:t>final report </a:t>
            </a:r>
            <a:r>
              <a:rPr lang="en-US" dirty="0"/>
              <a:t>to each party and their advisor (if any) for their review and written responses. </a:t>
            </a:r>
            <a:endParaRPr lang="en-US" dirty="0" smtClean="0"/>
          </a:p>
          <a:p>
            <a:pPr marL="342840" lvl="2" indent="0">
              <a:buNone/>
            </a:pPr>
            <a:endParaRPr lang="en-US" dirty="0"/>
          </a:p>
          <a:p>
            <a:endParaRPr lang="en-US" dirty="0" smtClean="0"/>
          </a:p>
          <a:p>
            <a:endParaRPr lang="en-US" dirty="0"/>
          </a:p>
        </p:txBody>
      </p:sp>
    </p:spTree>
    <p:extLst>
      <p:ext uri="{BB962C8B-B14F-4D97-AF65-F5344CB8AC3E}">
        <p14:creationId xmlns:p14="http://schemas.microsoft.com/office/powerpoint/2010/main" val="34419620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Content of  the Report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The Title IX regulations </a:t>
            </a:r>
            <a:r>
              <a:rPr lang="en-US" dirty="0" smtClean="0"/>
              <a:t>do not address the format of the report or when it must be submitted to the decision-maker”</a:t>
            </a:r>
            <a:endParaRPr lang="en-US" dirty="0"/>
          </a:p>
          <a:p>
            <a:r>
              <a:rPr lang="en-US" dirty="0"/>
              <a:t>T</a:t>
            </a:r>
            <a:r>
              <a:rPr lang="en-US" dirty="0" smtClean="0"/>
              <a:t>he </a:t>
            </a:r>
            <a:r>
              <a:rPr lang="en-US" dirty="0"/>
              <a:t>decision-maker will need to have the investigative report </a:t>
            </a:r>
            <a:r>
              <a:rPr lang="en-US" u="sng" dirty="0"/>
              <a:t>and the parties’ responses to same,</a:t>
            </a:r>
            <a:r>
              <a:rPr lang="en-US" dirty="0"/>
              <a:t> prior to reaching a determination regarding </a:t>
            </a:r>
            <a:r>
              <a:rPr lang="en-US" dirty="0" smtClean="0"/>
              <a:t>responsibility</a:t>
            </a:r>
          </a:p>
          <a:p>
            <a:r>
              <a:rPr lang="en-US" dirty="0"/>
              <a:t>Investigator should consider the written responses in drafting final language of investigation report- Additional investigation may be </a:t>
            </a:r>
            <a:r>
              <a:rPr lang="en-US" dirty="0" smtClean="0"/>
              <a:t>needed</a:t>
            </a:r>
          </a:p>
          <a:p>
            <a:r>
              <a:rPr lang="en-US" dirty="0"/>
              <a:t>The Report does NOT make findings- That is to be made by decision-maker after hearing. </a:t>
            </a:r>
          </a:p>
          <a:p>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40895237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Conducting an Investigation- Content of  the Report</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smtClean="0"/>
              <a:t>Typical Structure of the Report:</a:t>
            </a:r>
            <a:endParaRPr lang="en-US" sz="1400" dirty="0"/>
          </a:p>
          <a:p>
            <a:pPr lvl="2"/>
            <a:r>
              <a:rPr lang="en-US" sz="1400" dirty="0" smtClean="0"/>
              <a:t>Summary </a:t>
            </a:r>
            <a:r>
              <a:rPr lang="en-US" sz="1400" dirty="0"/>
              <a:t>of allegations</a:t>
            </a:r>
          </a:p>
          <a:p>
            <a:pPr lvl="2"/>
            <a:r>
              <a:rPr lang="en-US" sz="1400" dirty="0" smtClean="0"/>
              <a:t>Institutional Policy </a:t>
            </a:r>
            <a:r>
              <a:rPr lang="en-US" sz="1400" dirty="0"/>
              <a:t>provisions potentially implicated</a:t>
            </a:r>
          </a:p>
          <a:p>
            <a:pPr lvl="2"/>
            <a:r>
              <a:rPr lang="en-US" sz="1400" dirty="0" smtClean="0"/>
              <a:t>Timeline </a:t>
            </a:r>
            <a:r>
              <a:rPr lang="en-US" sz="1400" dirty="0"/>
              <a:t>of investigative </a:t>
            </a:r>
            <a:r>
              <a:rPr lang="en-US" sz="1400" dirty="0" smtClean="0"/>
              <a:t>process</a:t>
            </a:r>
          </a:p>
          <a:p>
            <a:pPr lvl="2"/>
            <a:r>
              <a:rPr lang="en-US" sz="1400" dirty="0"/>
              <a:t>Any unsuccessful efforts to interview</a:t>
            </a:r>
          </a:p>
          <a:p>
            <a:pPr lvl="2"/>
            <a:r>
              <a:rPr lang="en-US" sz="1400" dirty="0"/>
              <a:t>Any unsuccessful efforts to obtain documents</a:t>
            </a:r>
          </a:p>
          <a:p>
            <a:pPr lvl="2"/>
            <a:r>
              <a:rPr lang="en-US" sz="1400" dirty="0" smtClean="0"/>
              <a:t>Identification </a:t>
            </a:r>
            <a:r>
              <a:rPr lang="en-US" sz="1400" dirty="0"/>
              <a:t>of documents collected/reviewed</a:t>
            </a:r>
          </a:p>
          <a:p>
            <a:pPr lvl="2"/>
            <a:r>
              <a:rPr lang="en-US" sz="1400" dirty="0" smtClean="0"/>
              <a:t>Identification </a:t>
            </a:r>
            <a:r>
              <a:rPr lang="en-US" sz="1400" dirty="0"/>
              <a:t>of witnesses </a:t>
            </a:r>
            <a:r>
              <a:rPr lang="en-US" sz="1400" dirty="0" smtClean="0"/>
              <a:t>interviewed</a:t>
            </a:r>
          </a:p>
          <a:p>
            <a:pPr lvl="2"/>
            <a:r>
              <a:rPr lang="en-US" sz="1400" dirty="0" smtClean="0"/>
              <a:t>Summary of Evidence</a:t>
            </a:r>
          </a:p>
          <a:p>
            <a:pPr lvl="2"/>
            <a:r>
              <a:rPr lang="en-US" sz="1400" dirty="0" smtClean="0"/>
              <a:t>Parties’ response to Report</a:t>
            </a:r>
            <a:endParaRPr lang="en-US" sz="1400" dirty="0"/>
          </a:p>
          <a:p>
            <a:pPr marL="0" indent="0">
              <a:buNone/>
            </a:pPr>
            <a:endParaRPr lang="en-US" dirty="0" smtClean="0"/>
          </a:p>
          <a:p>
            <a:endParaRPr lang="en-US" dirty="0"/>
          </a:p>
        </p:txBody>
      </p:sp>
    </p:spTree>
    <p:extLst>
      <p:ext uri="{BB962C8B-B14F-4D97-AF65-F5344CB8AC3E}">
        <p14:creationId xmlns:p14="http://schemas.microsoft.com/office/powerpoint/2010/main" val="11093765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Hearing- Requirements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sz="1400" dirty="0"/>
              <a:t>Live </a:t>
            </a:r>
            <a:r>
              <a:rPr lang="en-US" sz="1400" dirty="0" smtClean="0"/>
              <a:t>With </a:t>
            </a:r>
            <a:r>
              <a:rPr lang="en-US" sz="1400" dirty="0"/>
              <a:t>Cross-Examination</a:t>
            </a:r>
          </a:p>
          <a:p>
            <a:r>
              <a:rPr lang="en-US" sz="1400" dirty="0"/>
              <a:t>Opportunity for Hearing </a:t>
            </a:r>
            <a:r>
              <a:rPr lang="en-US" sz="1400" dirty="0" smtClean="0"/>
              <a:t>Officer/Panel </a:t>
            </a:r>
            <a:r>
              <a:rPr lang="en-US" sz="1400" dirty="0"/>
              <a:t>to ask </a:t>
            </a:r>
            <a:r>
              <a:rPr lang="en-US" sz="1400" dirty="0" smtClean="0"/>
              <a:t>questions of parties/witnesses</a:t>
            </a:r>
            <a:r>
              <a:rPr lang="en-US" sz="1400" dirty="0"/>
              <a:t>, and to </a:t>
            </a:r>
            <a:r>
              <a:rPr lang="en-US" sz="1400" dirty="0" smtClean="0"/>
              <a:t>observe </a:t>
            </a:r>
            <a:r>
              <a:rPr lang="en-US" sz="1400" dirty="0"/>
              <a:t>how parties/witnesses answer </a:t>
            </a:r>
            <a:r>
              <a:rPr lang="en-US" sz="1400" dirty="0" smtClean="0"/>
              <a:t>questions </a:t>
            </a:r>
            <a:r>
              <a:rPr lang="en-US" sz="1400" dirty="0"/>
              <a:t>posed by the other </a:t>
            </a:r>
            <a:r>
              <a:rPr lang="en-US" sz="1400" dirty="0" smtClean="0"/>
              <a:t>party’s Advisor </a:t>
            </a:r>
          </a:p>
          <a:p>
            <a:r>
              <a:rPr lang="en-US" sz="1400" dirty="0" smtClean="0"/>
              <a:t> Create </a:t>
            </a:r>
            <a:r>
              <a:rPr lang="en-US" sz="1400" dirty="0"/>
              <a:t>an </a:t>
            </a:r>
            <a:r>
              <a:rPr lang="en-US" sz="1400" dirty="0" smtClean="0"/>
              <a:t>audio/video </a:t>
            </a:r>
            <a:r>
              <a:rPr lang="en-US" sz="1400" dirty="0"/>
              <a:t>or </a:t>
            </a:r>
            <a:r>
              <a:rPr lang="en-US" sz="1400" dirty="0" smtClean="0"/>
              <a:t>recording</a:t>
            </a:r>
            <a:r>
              <a:rPr lang="en-US" sz="1400" dirty="0"/>
              <a:t>, or transcript, of the live hearing. </a:t>
            </a:r>
            <a:r>
              <a:rPr lang="en-US" sz="1400" dirty="0" smtClean="0"/>
              <a:t> </a:t>
            </a:r>
            <a:endParaRPr lang="en-US" sz="1400" dirty="0"/>
          </a:p>
          <a:p>
            <a:r>
              <a:rPr lang="en-US" sz="1400" dirty="0"/>
              <a:t>The recording or transcript must be made available to the parties for </a:t>
            </a:r>
            <a:r>
              <a:rPr lang="en-US" sz="1400" u="sng" dirty="0"/>
              <a:t>inspection and review</a:t>
            </a:r>
            <a:r>
              <a:rPr lang="en-US" sz="1400" dirty="0"/>
              <a:t>. </a:t>
            </a:r>
            <a:endParaRPr lang="en-US" sz="1400" dirty="0" smtClean="0"/>
          </a:p>
          <a:p>
            <a:r>
              <a:rPr lang="en-US" sz="1400" dirty="0"/>
              <a:t>At the request of either party, the recipient must provide for the live hearing to occur with the parties located in separate rooms with technology enabling the decision-maker(s) and parties to simultaneously see and hear the party or the witness answering questions</a:t>
            </a:r>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113506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What is Actual Knowledge?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marL="0" indent="0">
              <a:buNone/>
            </a:pPr>
            <a:r>
              <a:rPr lang="en-US" dirty="0"/>
              <a:t>Actual </a:t>
            </a:r>
            <a:r>
              <a:rPr lang="en-US" dirty="0" smtClean="0"/>
              <a:t>knowledge- </a:t>
            </a:r>
          </a:p>
          <a:p>
            <a:r>
              <a:rPr lang="en-US" dirty="0"/>
              <a:t>N</a:t>
            </a:r>
            <a:r>
              <a:rPr lang="en-US" dirty="0" smtClean="0"/>
              <a:t>otice </a:t>
            </a:r>
            <a:r>
              <a:rPr lang="en-US" dirty="0"/>
              <a:t>of sexual harassment or allegations of sexual harassment to a recipient’s Title IX Coordinator or any official of the recipient who has authority to institute corrective measures on behalf of the </a:t>
            </a:r>
            <a:r>
              <a:rPr lang="en-US" dirty="0" smtClean="0"/>
              <a:t>recipient</a:t>
            </a:r>
          </a:p>
          <a:p>
            <a:r>
              <a:rPr lang="en-US" dirty="0"/>
              <a:t>A school </a:t>
            </a:r>
            <a:r>
              <a:rPr lang="en-US" dirty="0" smtClean="0"/>
              <a:t>may</a:t>
            </a:r>
            <a:r>
              <a:rPr lang="en-US" dirty="0"/>
              <a:t>, at its discretion</a:t>
            </a:r>
            <a:r>
              <a:rPr lang="en-US" dirty="0" smtClean="0"/>
              <a:t>, </a:t>
            </a:r>
            <a:r>
              <a:rPr lang="en-US" dirty="0"/>
              <a:t>designate specific employees as officials with this </a:t>
            </a:r>
            <a:r>
              <a:rPr lang="en-US" dirty="0" smtClean="0"/>
              <a:t>authority.</a:t>
            </a:r>
            <a:endParaRPr lang="en-US" dirty="0"/>
          </a:p>
          <a:p>
            <a:r>
              <a:rPr lang="en-US" dirty="0" smtClean="0"/>
              <a:t>Imputation </a:t>
            </a:r>
            <a:r>
              <a:rPr lang="en-US" dirty="0"/>
              <a:t>of knowledge based solely on vicarious liability or constructive notice is insufficient to constitute actual knowledge. </a:t>
            </a:r>
          </a:p>
        </p:txBody>
      </p:sp>
    </p:spTree>
    <p:extLst>
      <p:ext uri="{BB962C8B-B14F-4D97-AF65-F5344CB8AC3E}">
        <p14:creationId xmlns:p14="http://schemas.microsoft.com/office/powerpoint/2010/main" val="31935652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Hearing- Scheduling</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sz="1400" dirty="0" smtClean="0"/>
          </a:p>
          <a:p>
            <a:r>
              <a:rPr lang="en-US" sz="1400" dirty="0" smtClean="0"/>
              <a:t>The hearing officer(s) or another </a:t>
            </a:r>
            <a:r>
              <a:rPr lang="en-US" sz="1400" dirty="0"/>
              <a:t>institutional official in coordination </a:t>
            </a:r>
            <a:r>
              <a:rPr lang="en-US" sz="1400" dirty="0" smtClean="0"/>
              <a:t>with decision-maker should issue a Notice of Hearing to the Parties and any identified witnesses</a:t>
            </a:r>
            <a:endParaRPr lang="en-US" sz="1400" dirty="0"/>
          </a:p>
          <a:p>
            <a:r>
              <a:rPr lang="en-US" sz="1400" dirty="0" smtClean="0"/>
              <a:t>Set </a:t>
            </a:r>
            <a:r>
              <a:rPr lang="en-US" sz="1400" dirty="0"/>
              <a:t>aside sufficient time considering the nature </a:t>
            </a:r>
            <a:r>
              <a:rPr lang="en-US" sz="1400" dirty="0" smtClean="0"/>
              <a:t>and complexity </a:t>
            </a:r>
            <a:r>
              <a:rPr lang="en-US" sz="1400" dirty="0"/>
              <a:t>of the case</a:t>
            </a:r>
          </a:p>
          <a:p>
            <a:r>
              <a:rPr lang="en-US" sz="1400" dirty="0" smtClean="0"/>
              <a:t>Consider </a:t>
            </a:r>
            <a:r>
              <a:rPr lang="en-US" sz="1400" dirty="0"/>
              <a:t>class and work schedules of parties and </a:t>
            </a:r>
            <a:r>
              <a:rPr lang="en-US" sz="1400" dirty="0" smtClean="0"/>
              <a:t>key witnesses </a:t>
            </a:r>
            <a:r>
              <a:rPr lang="en-US" sz="1400" dirty="0"/>
              <a:t>to avoid conflicts</a:t>
            </a:r>
          </a:p>
          <a:p>
            <a:r>
              <a:rPr lang="en-US" sz="1400" dirty="0" smtClean="0"/>
              <a:t>Consider </a:t>
            </a:r>
            <a:r>
              <a:rPr lang="en-US" sz="1400" dirty="0"/>
              <a:t>pre-scheduling a backup </a:t>
            </a:r>
            <a:r>
              <a:rPr lang="en-US" sz="1400" dirty="0" smtClean="0"/>
              <a:t>date in the </a:t>
            </a:r>
            <a:r>
              <a:rPr lang="en-US" sz="1400" dirty="0"/>
              <a:t>event the hearing runs long or must be continued</a:t>
            </a:r>
          </a:p>
          <a:p>
            <a:r>
              <a:rPr lang="en-US" sz="1400" dirty="0" smtClean="0"/>
              <a:t>Provide </a:t>
            </a:r>
            <a:r>
              <a:rPr lang="en-US" sz="1400" dirty="0"/>
              <a:t>letters excusing parties and witnesses </a:t>
            </a:r>
            <a:r>
              <a:rPr lang="en-US" sz="1400" dirty="0" smtClean="0"/>
              <a:t>from other </a:t>
            </a:r>
            <a:r>
              <a:rPr lang="en-US" sz="1400" dirty="0"/>
              <a:t>obligations, as </a:t>
            </a:r>
            <a:r>
              <a:rPr lang="en-US" sz="1400" dirty="0" smtClean="0"/>
              <a:t>necessary</a:t>
            </a:r>
          </a:p>
          <a:p>
            <a:endParaRPr lang="en-US" sz="1400"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8581196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Hearing- Pre-hearing Conference</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endParaRPr lang="en-US" sz="1400" dirty="0" smtClean="0"/>
          </a:p>
          <a:p>
            <a:r>
              <a:rPr lang="en-US" sz="1400" dirty="0" smtClean="0"/>
              <a:t>Pre-hearing </a:t>
            </a:r>
            <a:r>
              <a:rPr lang="en-US" sz="1400" dirty="0"/>
              <a:t>conference is not required but </a:t>
            </a:r>
            <a:r>
              <a:rPr lang="en-US" sz="1400" dirty="0" smtClean="0"/>
              <a:t>helps insure a smooth </a:t>
            </a:r>
            <a:r>
              <a:rPr lang="en-US" sz="1400" dirty="0"/>
              <a:t>hearing</a:t>
            </a:r>
          </a:p>
          <a:p>
            <a:r>
              <a:rPr lang="en-US" sz="1400" dirty="0" smtClean="0"/>
              <a:t>The </a:t>
            </a:r>
            <a:r>
              <a:rPr lang="en-US" sz="1400" dirty="0"/>
              <a:t>pre-hearing conference can be two </a:t>
            </a:r>
            <a:r>
              <a:rPr lang="en-US" sz="1400" dirty="0" smtClean="0"/>
              <a:t>separate meetings—one </a:t>
            </a:r>
            <a:r>
              <a:rPr lang="en-US" sz="1400" dirty="0"/>
              <a:t>with each party and </a:t>
            </a:r>
            <a:r>
              <a:rPr lang="en-US" sz="1400" dirty="0" smtClean="0"/>
              <a:t>advisor or one with all parties</a:t>
            </a:r>
            <a:endParaRPr lang="en-US" sz="1400" dirty="0"/>
          </a:p>
          <a:p>
            <a:r>
              <a:rPr lang="en-US" sz="1400" dirty="0" smtClean="0"/>
              <a:t>Can conduct the pre-hearing remotely. </a:t>
            </a:r>
          </a:p>
          <a:p>
            <a:r>
              <a:rPr lang="en-US" sz="1400" dirty="0" smtClean="0"/>
              <a:t>Advisors </a:t>
            </a:r>
            <a:r>
              <a:rPr lang="en-US" sz="1400" dirty="0"/>
              <a:t>should </a:t>
            </a:r>
            <a:r>
              <a:rPr lang="en-US" sz="1400" dirty="0" smtClean="0"/>
              <a:t>attend- to listen and ask procedural questions. </a:t>
            </a:r>
          </a:p>
          <a:p>
            <a:r>
              <a:rPr lang="en-US" sz="1400" dirty="0"/>
              <a:t>Address logistical issues and </a:t>
            </a:r>
            <a:r>
              <a:rPr lang="en-US" sz="1400" dirty="0" smtClean="0"/>
              <a:t>concerns</a:t>
            </a:r>
          </a:p>
          <a:p>
            <a:r>
              <a:rPr lang="en-US" sz="1400" dirty="0" smtClean="0"/>
              <a:t>Ask parties to identify any witnesses they wish to call</a:t>
            </a:r>
            <a:endParaRPr lang="en-US" sz="1400" dirty="0"/>
          </a:p>
          <a:p>
            <a:r>
              <a:rPr lang="en-US" sz="1400" dirty="0"/>
              <a:t>Discuss the sequence of the hearing and </a:t>
            </a:r>
            <a:r>
              <a:rPr lang="en-US" sz="1400" u="sng" dirty="0"/>
              <a:t>rules of decorum</a:t>
            </a:r>
          </a:p>
          <a:p>
            <a:r>
              <a:rPr lang="en-US" sz="1400" dirty="0"/>
              <a:t>Hear and resolve objections or concerns that can be addressed in advance</a:t>
            </a:r>
          </a:p>
          <a:p>
            <a:pPr marL="0" indent="0">
              <a:buNone/>
            </a:pPr>
            <a:endParaRPr lang="en-US" sz="1400" dirty="0" smtClean="0"/>
          </a:p>
          <a:p>
            <a:pPr marL="0" indent="0">
              <a:buNone/>
            </a:pPr>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197576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Advisors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Parties </a:t>
            </a:r>
            <a:r>
              <a:rPr lang="en-US" dirty="0"/>
              <a:t>may have advisors throughout the </a:t>
            </a:r>
            <a:r>
              <a:rPr lang="en-US" dirty="0" smtClean="0"/>
              <a:t>process</a:t>
            </a:r>
            <a:r>
              <a:rPr lang="en-US" dirty="0"/>
              <a:t>, and must have them at the </a:t>
            </a:r>
            <a:r>
              <a:rPr lang="en-US" dirty="0" smtClean="0"/>
              <a:t>hearing </a:t>
            </a:r>
            <a:endParaRPr lang="en-US" dirty="0"/>
          </a:p>
          <a:p>
            <a:r>
              <a:rPr lang="en-US" dirty="0"/>
              <a:t>If a party does not select an advisor of choice, institution must </a:t>
            </a:r>
            <a:r>
              <a:rPr lang="en-US" dirty="0" smtClean="0"/>
              <a:t>assign an </a:t>
            </a:r>
            <a:r>
              <a:rPr lang="en-US" dirty="0"/>
              <a:t>advisor for purposes of the hearing. </a:t>
            </a:r>
            <a:r>
              <a:rPr lang="en-US" dirty="0" smtClean="0"/>
              <a:t> </a:t>
            </a:r>
          </a:p>
          <a:p>
            <a:r>
              <a:rPr lang="en-US" dirty="0" smtClean="0"/>
              <a:t>May or may not be an attorney.</a:t>
            </a:r>
          </a:p>
          <a:p>
            <a:r>
              <a:rPr lang="en-US" dirty="0"/>
              <a:t>If a party arrives at the hearing without an advisor, then the institution would need to stop the hearing as necessary to assign an advisor to that </a:t>
            </a:r>
            <a:r>
              <a:rPr lang="en-US" dirty="0" smtClean="0"/>
              <a:t>party</a:t>
            </a:r>
          </a:p>
          <a:p>
            <a:r>
              <a:rPr lang="en-US" dirty="0" smtClean="0"/>
              <a:t>You may not </a:t>
            </a:r>
          </a:p>
          <a:p>
            <a:pPr lvl="2"/>
            <a:r>
              <a:rPr lang="en-US" dirty="0" smtClean="0"/>
              <a:t>impose any limit on who a party selects as an advisor of choice; </a:t>
            </a:r>
          </a:p>
          <a:p>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40481832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Advisors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dirty="0" smtClean="0"/>
              <a:t>No required qualification for advisors</a:t>
            </a:r>
          </a:p>
          <a:p>
            <a:pPr lvl="2"/>
            <a:r>
              <a:rPr lang="en-US" dirty="0"/>
              <a:t>Advisors are not subject to the same impartiality, conflict of interest, or bias requirements as other Title IX personnel</a:t>
            </a:r>
          </a:p>
          <a:p>
            <a:pPr lvl="2"/>
            <a:r>
              <a:rPr lang="en-US" dirty="0"/>
              <a:t>Institutions may not impose training or competency assessments on advisors of choice</a:t>
            </a:r>
            <a:r>
              <a:rPr lang="en-US" dirty="0" smtClean="0"/>
              <a:t>.</a:t>
            </a:r>
          </a:p>
          <a:p>
            <a:pPr lvl="2"/>
            <a:r>
              <a:rPr lang="en-US" dirty="0" smtClean="0"/>
              <a:t>You may require  training for your employees who you appoint </a:t>
            </a:r>
            <a:r>
              <a:rPr lang="en-US" dirty="0"/>
              <a:t>as assigned </a:t>
            </a:r>
            <a:r>
              <a:rPr lang="en-US" dirty="0" smtClean="0"/>
              <a:t>advisors</a:t>
            </a:r>
            <a:r>
              <a:rPr lang="en-US" dirty="0" smtClean="0"/>
              <a:t>.- good idea</a:t>
            </a:r>
            <a:endParaRPr lang="en-US" dirty="0" smtClean="0"/>
          </a:p>
          <a:p>
            <a:pPr lvl="2"/>
            <a:r>
              <a:rPr lang="en-US" dirty="0"/>
              <a:t>Assigned advisor </a:t>
            </a:r>
            <a:r>
              <a:rPr lang="en-US" dirty="0" smtClean="0"/>
              <a:t>is not </a:t>
            </a:r>
            <a:r>
              <a:rPr lang="en-US" dirty="0"/>
              <a:t>required to </a:t>
            </a:r>
            <a:r>
              <a:rPr lang="en-US" dirty="0" smtClean="0"/>
              <a:t>be </a:t>
            </a:r>
            <a:r>
              <a:rPr lang="en-US" dirty="0"/>
              <a:t>an </a:t>
            </a:r>
            <a:r>
              <a:rPr lang="en-US" dirty="0" smtClean="0"/>
              <a:t>attorney, even </a:t>
            </a:r>
            <a:r>
              <a:rPr lang="en-US" dirty="0"/>
              <a:t>if other party’s advisor </a:t>
            </a:r>
            <a:r>
              <a:rPr lang="en-US" dirty="0" smtClean="0"/>
              <a:t>is. </a:t>
            </a:r>
            <a:endParaRPr lang="en-US" dirty="0"/>
          </a:p>
          <a:p>
            <a:pPr lvl="2"/>
            <a:r>
              <a:rPr lang="en-US" dirty="0" smtClean="0"/>
              <a:t>You </a:t>
            </a:r>
            <a:r>
              <a:rPr lang="en-US" dirty="0"/>
              <a:t>are not required to pre-screen a panel of assigned advisors for a party to choose from at the live hearing</a:t>
            </a:r>
          </a:p>
          <a:p>
            <a:endParaRPr lang="en-US" dirty="0"/>
          </a:p>
          <a:p>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3996684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Advisors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r>
              <a:rPr lang="en-US" sz="1500" dirty="0" smtClean="0"/>
              <a:t>Whether </a:t>
            </a:r>
            <a:r>
              <a:rPr lang="en-US" sz="1500" dirty="0"/>
              <a:t>advisors also may conduct </a:t>
            </a:r>
            <a:r>
              <a:rPr lang="en-US" sz="1500" u="sng" dirty="0"/>
              <a:t>direct </a:t>
            </a:r>
            <a:r>
              <a:rPr lang="en-US" sz="1500" dirty="0"/>
              <a:t>examination is left </a:t>
            </a:r>
            <a:r>
              <a:rPr lang="en-US" sz="1500" dirty="0" smtClean="0"/>
              <a:t>to your discretion</a:t>
            </a:r>
            <a:r>
              <a:rPr lang="en-US" sz="1500" dirty="0"/>
              <a:t>, but </a:t>
            </a:r>
            <a:r>
              <a:rPr lang="en-US" sz="1500" dirty="0" smtClean="0"/>
              <a:t>must </a:t>
            </a:r>
            <a:r>
              <a:rPr lang="en-US" sz="1500" dirty="0"/>
              <a:t>apply equally to both parties. </a:t>
            </a:r>
            <a:r>
              <a:rPr lang="en-US" sz="1500" dirty="0" smtClean="0"/>
              <a:t> </a:t>
            </a:r>
            <a:endParaRPr lang="en-US" sz="1500" dirty="0"/>
          </a:p>
          <a:p>
            <a:pPr lvl="2"/>
            <a:r>
              <a:rPr lang="en-US" sz="1500" dirty="0"/>
              <a:t> If assigned advisor refuses to conduct cross on party’s behalf, then institution is </a:t>
            </a:r>
            <a:r>
              <a:rPr lang="en-US" sz="1500" dirty="0" smtClean="0"/>
              <a:t>obligated direct advisor </a:t>
            </a:r>
            <a:r>
              <a:rPr lang="en-US" sz="1500" dirty="0"/>
              <a:t>to </a:t>
            </a:r>
            <a:r>
              <a:rPr lang="en-US" sz="1500" dirty="0" smtClean="0"/>
              <a:t>conduct cross or assign </a:t>
            </a:r>
            <a:r>
              <a:rPr lang="en-US" sz="1500" dirty="0"/>
              <a:t>a new </a:t>
            </a:r>
            <a:r>
              <a:rPr lang="en-US" sz="1500" dirty="0" smtClean="0"/>
              <a:t>advisor</a:t>
            </a:r>
          </a:p>
          <a:p>
            <a:pPr lvl="2"/>
            <a:r>
              <a:rPr lang="en-US" sz="1500" dirty="0"/>
              <a:t> </a:t>
            </a:r>
            <a:r>
              <a:rPr lang="en-US" sz="1500" dirty="0" smtClean="0"/>
              <a:t>You must </a:t>
            </a:r>
            <a:r>
              <a:rPr lang="en-US" sz="1500" dirty="0"/>
              <a:t>allow a party </a:t>
            </a:r>
            <a:r>
              <a:rPr lang="en-US" sz="1500" dirty="0" smtClean="0"/>
              <a:t>to raise </a:t>
            </a:r>
            <a:r>
              <a:rPr lang="en-US" sz="1500" dirty="0"/>
              <a:t>an objection that evidence is not </a:t>
            </a:r>
            <a:r>
              <a:rPr lang="en-US" sz="1500" dirty="0" smtClean="0"/>
              <a:t>relevant or </a:t>
            </a:r>
            <a:r>
              <a:rPr lang="en-US" sz="1500" dirty="0"/>
              <a:t>should be specifically excluded (e.g., </a:t>
            </a:r>
            <a:r>
              <a:rPr lang="en-US" sz="1500" dirty="0" smtClean="0"/>
              <a:t>sexual history</a:t>
            </a:r>
            <a:r>
              <a:rPr lang="en-US" sz="1500" dirty="0"/>
              <a:t>; confidential </a:t>
            </a:r>
            <a:r>
              <a:rPr lang="en-US" sz="1500" dirty="0" smtClean="0"/>
              <a:t>privilege</a:t>
            </a:r>
          </a:p>
          <a:p>
            <a:pPr lvl="2"/>
            <a:r>
              <a:rPr lang="en-US" sz="1500" dirty="0" smtClean="0"/>
              <a:t>Allowing other objections is optional</a:t>
            </a:r>
            <a:endParaRPr lang="en-US" sz="1500" dirty="0"/>
          </a:p>
          <a:p>
            <a:pPr lvl="2"/>
            <a:r>
              <a:rPr lang="en-US" sz="1500" dirty="0" smtClean="0"/>
              <a:t>An </a:t>
            </a:r>
            <a:r>
              <a:rPr lang="en-US" sz="1500" dirty="0"/>
              <a:t>advisor may consult the decision-maker if a </a:t>
            </a:r>
            <a:r>
              <a:rPr lang="en-US" sz="1500" dirty="0" smtClean="0"/>
              <a:t>party demands </a:t>
            </a:r>
            <a:r>
              <a:rPr lang="en-US" sz="1500" dirty="0"/>
              <a:t>the advisor ask a question that advisor </a:t>
            </a:r>
            <a:r>
              <a:rPr lang="en-US" sz="1500" dirty="0" smtClean="0"/>
              <a:t>is uncertain </a:t>
            </a:r>
            <a:r>
              <a:rPr lang="en-US" sz="1500" dirty="0"/>
              <a:t>is appropriate</a:t>
            </a:r>
          </a:p>
          <a:p>
            <a:pPr lvl="2"/>
            <a:endParaRPr lang="en-US" dirty="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1099233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Presentation of Evidence at the Hearing</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No particular process required by Regulations- Typical:</a:t>
            </a:r>
          </a:p>
          <a:p>
            <a:r>
              <a:rPr lang="en-US" dirty="0" smtClean="0"/>
              <a:t> Opening statement by Complainant and Respondent </a:t>
            </a:r>
          </a:p>
          <a:p>
            <a:r>
              <a:rPr lang="en-US" dirty="0" smtClean="0"/>
              <a:t>Introduction of evidence and calling of witnesses</a:t>
            </a:r>
          </a:p>
          <a:p>
            <a:r>
              <a:rPr lang="en-US" dirty="0"/>
              <a:t>The investigator may be called as a witness </a:t>
            </a:r>
            <a:endParaRPr lang="en-US" dirty="0" smtClean="0"/>
          </a:p>
          <a:p>
            <a:r>
              <a:rPr lang="en-US" dirty="0" smtClean="0"/>
              <a:t>Direct Examination of witnesses by hearing officer (s) and cross-examination by Advisors.</a:t>
            </a:r>
          </a:p>
          <a:p>
            <a:r>
              <a:rPr lang="en-US" dirty="0" smtClean="0"/>
              <a:t>Closing Statements by each party</a:t>
            </a:r>
          </a:p>
          <a:p>
            <a:r>
              <a:rPr lang="en-US" dirty="0" smtClean="0"/>
              <a:t>The </a:t>
            </a:r>
            <a:r>
              <a:rPr lang="en-US" dirty="0"/>
              <a:t>recipient must make all evidence </a:t>
            </a:r>
            <a:r>
              <a:rPr lang="en-US" dirty="0" smtClean="0"/>
              <a:t>directly </a:t>
            </a:r>
            <a:r>
              <a:rPr lang="en-US" dirty="0"/>
              <a:t>related to the </a:t>
            </a:r>
            <a:r>
              <a:rPr lang="en-US" dirty="0" smtClean="0"/>
              <a:t>allegations  </a:t>
            </a:r>
            <a:r>
              <a:rPr lang="en-US" u="sng" dirty="0" smtClean="0"/>
              <a:t>available</a:t>
            </a:r>
            <a:r>
              <a:rPr lang="en-US" dirty="0" smtClean="0"/>
              <a:t> </a:t>
            </a:r>
            <a:r>
              <a:rPr lang="en-US" u="sng" dirty="0"/>
              <a:t>at any hearing </a:t>
            </a:r>
            <a:r>
              <a:rPr lang="en-US" dirty="0"/>
              <a:t>to give each party equal opportunity to refer to </a:t>
            </a:r>
            <a:r>
              <a:rPr lang="en-US" dirty="0" smtClean="0"/>
              <a:t>it during </a:t>
            </a:r>
            <a:r>
              <a:rPr lang="en-US" dirty="0"/>
              <a:t>the hearing, including for purposes of cross-examination</a:t>
            </a:r>
            <a:r>
              <a:rPr lang="en-US" dirty="0" smtClean="0"/>
              <a:t>.</a:t>
            </a:r>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35105783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Relevance Determinations at the Hearing - Mechanics</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a:t>Step </a:t>
            </a:r>
            <a:r>
              <a:rPr lang="en-US" dirty="0" smtClean="0"/>
              <a:t>1 Advisor </a:t>
            </a:r>
            <a:r>
              <a:rPr lang="en-US" dirty="0"/>
              <a:t>asks the question. </a:t>
            </a:r>
          </a:p>
          <a:p>
            <a:r>
              <a:rPr lang="en-US" dirty="0"/>
              <a:t>Step </a:t>
            </a:r>
            <a:r>
              <a:rPr lang="en-US" dirty="0" smtClean="0"/>
              <a:t>2 </a:t>
            </a:r>
            <a:r>
              <a:rPr lang="en-US" dirty="0"/>
              <a:t>Decision-maker determines whether question is relevant. </a:t>
            </a:r>
          </a:p>
          <a:p>
            <a:pPr lvl="2"/>
            <a:r>
              <a:rPr lang="en-US" dirty="0"/>
              <a:t>If not relevant, decision-maker must explain reasoning to exclude question. </a:t>
            </a:r>
          </a:p>
          <a:p>
            <a:r>
              <a:rPr lang="en-US" dirty="0"/>
              <a:t>If relevant, </a:t>
            </a:r>
            <a:endParaRPr lang="en-US" dirty="0" smtClean="0"/>
          </a:p>
          <a:p>
            <a:r>
              <a:rPr lang="en-US" dirty="0" smtClean="0"/>
              <a:t>Step </a:t>
            </a:r>
            <a:r>
              <a:rPr lang="en-US" dirty="0"/>
              <a:t>3: Question must </a:t>
            </a:r>
            <a:r>
              <a:rPr lang="en-US" dirty="0" smtClean="0"/>
              <a:t>be answered</a:t>
            </a:r>
          </a:p>
          <a:p>
            <a:r>
              <a:rPr lang="en-US" dirty="0"/>
              <a:t>Erroneous relevancy determinations, if they affected the outcome of the hearing, may be grounds for an appeal as a “procedural irregularity” </a:t>
            </a:r>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5243884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Presentation of Evidence at the Hearing – Cross Examination</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r>
              <a:rPr lang="en-US" dirty="0" smtClean="0"/>
              <a:t>As a result of a 2021 Court decision, decision-makers </a:t>
            </a:r>
            <a:r>
              <a:rPr lang="en-US" dirty="0"/>
              <a:t>may now consider relevant information provided by </a:t>
            </a:r>
            <a:r>
              <a:rPr lang="en-US" u="sng" dirty="0"/>
              <a:t>absent or non-cross-examined parties or witnesses</a:t>
            </a:r>
            <a:r>
              <a:rPr lang="en-US" dirty="0"/>
              <a:t>, such as</a:t>
            </a:r>
            <a:r>
              <a:rPr lang="en-US" dirty="0" smtClean="0"/>
              <a:t>:</a:t>
            </a:r>
            <a:endParaRPr lang="en-US" dirty="0"/>
          </a:p>
          <a:p>
            <a:r>
              <a:rPr lang="en-US" dirty="0"/>
              <a:t>statements made during the investigation;</a:t>
            </a:r>
          </a:p>
          <a:p>
            <a:r>
              <a:rPr lang="en-US" dirty="0"/>
              <a:t>emails or text exchanges between the parties leading up to the alleged act;</a:t>
            </a:r>
          </a:p>
          <a:p>
            <a:r>
              <a:rPr lang="en-US" dirty="0"/>
              <a:t>statements about the alleged act that satisfy the relevance rules; </a:t>
            </a:r>
            <a:r>
              <a:rPr lang="en-US" dirty="0" smtClean="0"/>
              <a:t>and</a:t>
            </a:r>
          </a:p>
          <a:p>
            <a:r>
              <a:rPr lang="en-US" dirty="0" smtClean="0"/>
              <a:t>police </a:t>
            </a:r>
            <a:r>
              <a:rPr lang="en-US" dirty="0"/>
              <a:t>reports, Sexual Assault Nurse Examiner documents, medical reports and other documents. </a:t>
            </a:r>
            <a:endParaRPr lang="en-US" dirty="0" smtClean="0"/>
          </a:p>
          <a:p>
            <a:r>
              <a:rPr lang="en-US" dirty="0" smtClean="0"/>
              <a:t>Used to be that NO Evidence from a witness not subject to cross-examination could be considered in the decision. </a:t>
            </a:r>
          </a:p>
          <a:p>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2921200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Determination by Hearing Officer</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a:xfrm>
            <a:off x="453762" y="852524"/>
            <a:ext cx="8225543" cy="3659516"/>
          </a:xfrm>
        </p:spPr>
        <p:txBody>
          <a:bodyPr/>
          <a:lstStyle/>
          <a:p>
            <a:pPr lvl="2"/>
            <a:r>
              <a:rPr lang="en-US" dirty="0" smtClean="0"/>
              <a:t>College decide by policy if the standard </a:t>
            </a:r>
            <a:r>
              <a:rPr lang="en-US" dirty="0"/>
              <a:t>of proof is preponderance of the evidence </a:t>
            </a:r>
            <a:r>
              <a:rPr lang="en-US" u="sng" dirty="0"/>
              <a:t>or</a:t>
            </a:r>
            <a:r>
              <a:rPr lang="en-US" dirty="0"/>
              <a:t> clear and convincing evidence </a:t>
            </a:r>
            <a:r>
              <a:rPr lang="en-US" dirty="0" smtClean="0"/>
              <a:t>standard</a:t>
            </a:r>
          </a:p>
          <a:p>
            <a:pPr lvl="2"/>
            <a:r>
              <a:rPr lang="en-US" dirty="0" smtClean="0"/>
              <a:t>Preponderance of the Evidence means something is more likely than not.</a:t>
            </a:r>
          </a:p>
          <a:p>
            <a:pPr lvl="2"/>
            <a:r>
              <a:rPr lang="en-US" dirty="0" smtClean="0"/>
              <a:t>Clear and Convincing </a:t>
            </a:r>
            <a:r>
              <a:rPr lang="en-US" dirty="0"/>
              <a:t>means evidence is highly and substantially more likely to be true than untrue</a:t>
            </a:r>
            <a:endParaRPr lang="en-US" dirty="0" smtClean="0"/>
          </a:p>
          <a:p>
            <a:pPr lvl="2"/>
            <a:r>
              <a:rPr lang="en-US" dirty="0"/>
              <a:t>But, </a:t>
            </a:r>
            <a:r>
              <a:rPr lang="en-US" dirty="0" smtClean="0"/>
              <a:t>you must </a:t>
            </a:r>
            <a:r>
              <a:rPr lang="en-US" dirty="0"/>
              <a:t>apply the same standard to all Formal </a:t>
            </a:r>
            <a:r>
              <a:rPr lang="en-US" dirty="0" smtClean="0"/>
              <a:t>Complaints </a:t>
            </a:r>
            <a:r>
              <a:rPr lang="en-US" dirty="0"/>
              <a:t>of sexual harassment – including those </a:t>
            </a:r>
            <a:r>
              <a:rPr lang="en-US" dirty="0" smtClean="0"/>
              <a:t>involving </a:t>
            </a:r>
            <a:r>
              <a:rPr lang="en-US" dirty="0"/>
              <a:t>students, employees, faculty, and third </a:t>
            </a:r>
            <a:r>
              <a:rPr lang="en-US" dirty="0" smtClean="0"/>
              <a:t>parties.</a:t>
            </a:r>
            <a:r>
              <a:rPr lang="pl-PL" dirty="0"/>
              <a:t> §106.45(b)(1)(vii), §106.45(b)(7)(i) </a:t>
            </a:r>
            <a:endParaRPr lang="en-US" dirty="0" smtClean="0"/>
          </a:p>
          <a:p>
            <a:pPr marL="342840" lvl="2" indent="0">
              <a:buNone/>
            </a:pPr>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5637346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01AB-1C7F-4B44-80AA-5340A54F177B}"/>
              </a:ext>
            </a:extLst>
          </p:cNvPr>
          <p:cNvSpPr>
            <a:spLocks noGrp="1"/>
          </p:cNvSpPr>
          <p:nvPr>
            <p:ph type="title"/>
          </p:nvPr>
        </p:nvSpPr>
        <p:spPr/>
        <p:txBody>
          <a:bodyPr/>
          <a:lstStyle/>
          <a:p>
            <a:r>
              <a:rPr lang="en-US" dirty="0" smtClean="0"/>
              <a:t>  Determination by Hearing Officer</a:t>
            </a:r>
            <a:endParaRPr lang="en-US" dirty="0"/>
          </a:p>
        </p:txBody>
      </p:sp>
      <p:sp>
        <p:nvSpPr>
          <p:cNvPr id="3" name="Text Placeholder 2">
            <a:extLst>
              <a:ext uri="{FF2B5EF4-FFF2-40B4-BE49-F238E27FC236}">
                <a16:creationId xmlns:a16="http://schemas.microsoft.com/office/drawing/2014/main" id="{F4C44774-E819-C842-B556-01BDF45B47EC}"/>
              </a:ext>
            </a:extLst>
          </p:cNvPr>
          <p:cNvSpPr>
            <a:spLocks noGrp="1"/>
          </p:cNvSpPr>
          <p:nvPr>
            <p:ph type="body" sz="quarter" idx="10"/>
          </p:nvPr>
        </p:nvSpPr>
        <p:spPr/>
        <p:txBody>
          <a:bodyPr/>
          <a:lstStyle/>
          <a:p>
            <a:pPr lvl="2"/>
            <a:endParaRPr lang="en-US" dirty="0" smtClean="0"/>
          </a:p>
          <a:p>
            <a:pPr lvl="2"/>
            <a:r>
              <a:rPr lang="en-US" dirty="0" smtClean="0"/>
              <a:t>Decision-maker </a:t>
            </a:r>
            <a:r>
              <a:rPr lang="en-US" dirty="0"/>
              <a:t>assigns weight &amp; credibility to evidence </a:t>
            </a:r>
          </a:p>
          <a:p>
            <a:pPr lvl="2"/>
            <a:r>
              <a:rPr lang="en-US" dirty="0"/>
              <a:t>Where a person’s character is at issue, hearing officer must decide whether to give them a high or low level of credibility.</a:t>
            </a:r>
          </a:p>
          <a:p>
            <a:pPr lvl="2"/>
            <a:r>
              <a:rPr lang="en-US" dirty="0" smtClean="0"/>
              <a:t>Outcome </a:t>
            </a:r>
            <a:r>
              <a:rPr lang="en-US" dirty="0"/>
              <a:t>must be based on an objective evaluation of all relevant evidence—including both </a:t>
            </a:r>
            <a:r>
              <a:rPr lang="en-US" dirty="0" err="1"/>
              <a:t>inculpatory</a:t>
            </a:r>
            <a:r>
              <a:rPr lang="en-US" dirty="0"/>
              <a:t> and exculpatory—and not taking into account the </a:t>
            </a:r>
            <a:r>
              <a:rPr lang="en-US" dirty="0" smtClean="0"/>
              <a:t>relative </a:t>
            </a:r>
            <a:r>
              <a:rPr lang="en-US" dirty="0"/>
              <a:t>“skill” of the parties’ advisors. §106.45(b)(1)(ii); 85 FR </a:t>
            </a:r>
            <a:r>
              <a:rPr lang="en-US" dirty="0" smtClean="0"/>
              <a:t>30332 </a:t>
            </a:r>
          </a:p>
          <a:p>
            <a:pPr lvl="2"/>
            <a:r>
              <a:rPr lang="en-US" dirty="0"/>
              <a:t>Credibility determinations may not be based on a person’s status as a Complainant, Respondent, or witness. §106.45(b)(1)(ii). </a:t>
            </a:r>
            <a:endParaRPr lang="en-US" dirty="0" smtClean="0"/>
          </a:p>
          <a:p>
            <a:pPr lvl="2"/>
            <a:r>
              <a:rPr lang="en-US" dirty="0"/>
              <a:t>The Respondent must be presumed </a:t>
            </a:r>
            <a:r>
              <a:rPr lang="en-US" u="sng" dirty="0"/>
              <a:t>not responsible </a:t>
            </a:r>
            <a:r>
              <a:rPr lang="en-US" dirty="0"/>
              <a:t>for the alleged conduct until the determination regarding responsibility is made. </a:t>
            </a:r>
          </a:p>
          <a:p>
            <a:pPr marL="342840" lvl="2" indent="0">
              <a:buNone/>
            </a:pPr>
            <a:r>
              <a:rPr lang="en-US" dirty="0" smtClean="0"/>
              <a:t> </a:t>
            </a:r>
            <a:endParaRPr lang="en-US" dirty="0" smtClean="0"/>
          </a:p>
          <a:p>
            <a:pPr marL="342840" lvl="2" indent="0">
              <a:buNone/>
            </a:pPr>
            <a:endParaRPr lang="en-US" dirty="0"/>
          </a:p>
          <a:p>
            <a:pPr lvl="2"/>
            <a:endParaRPr lang="en-US" dirty="0"/>
          </a:p>
          <a:p>
            <a:pPr lvl="2"/>
            <a:endParaRPr lang="en-US" dirty="0"/>
          </a:p>
          <a:p>
            <a:pPr lvl="2"/>
            <a:endParaRPr lang="en-US" dirty="0" smtClean="0"/>
          </a:p>
          <a:p>
            <a:pPr lvl="2"/>
            <a:endParaRPr lang="en-US" dirty="0"/>
          </a:p>
          <a:p>
            <a:endParaRPr lang="en-US" dirty="0" smtClean="0"/>
          </a:p>
          <a:p>
            <a:endParaRPr lang="en-US" dirty="0"/>
          </a:p>
          <a:p>
            <a:endParaRPr lang="en-US" dirty="0" smtClean="0"/>
          </a:p>
          <a:p>
            <a:endParaRPr lang="en-US" dirty="0"/>
          </a:p>
          <a:p>
            <a:r>
              <a:rPr lang="en-US" dirty="0" smtClean="0"/>
              <a:t> </a:t>
            </a:r>
            <a:endParaRPr lang="en-US" dirty="0"/>
          </a:p>
          <a:p>
            <a:endParaRPr lang="en-US" dirty="0"/>
          </a:p>
          <a:p>
            <a:pPr marL="0" indent="0">
              <a:buNone/>
            </a:pPr>
            <a:endParaRPr lang="en-US" dirty="0" smtClean="0"/>
          </a:p>
          <a:p>
            <a:endParaRPr lang="en-US" dirty="0"/>
          </a:p>
          <a:p>
            <a:endParaRPr lang="en-US" dirty="0"/>
          </a:p>
          <a:p>
            <a:endParaRPr lang="en-US" dirty="0"/>
          </a:p>
          <a:p>
            <a:pPr marL="0" indent="0">
              <a:buNone/>
            </a:pPr>
            <a:r>
              <a:rPr lang="en-US" dirty="0" smtClean="0"/>
              <a:t> </a:t>
            </a:r>
            <a:endParaRPr lang="en-US" dirty="0"/>
          </a:p>
          <a:p>
            <a:pPr marL="0" indent="0">
              <a:buNone/>
            </a:pP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01632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Colors">
      <a:dk1>
        <a:srgbClr val="094976"/>
      </a:dk1>
      <a:lt1>
        <a:srgbClr val="FEFFFF"/>
      </a:lt1>
      <a:dk2>
        <a:srgbClr val="094976"/>
      </a:dk2>
      <a:lt2>
        <a:srgbClr val="FFFFFF"/>
      </a:lt2>
      <a:accent1>
        <a:srgbClr val="094976"/>
      </a:accent1>
      <a:accent2>
        <a:srgbClr val="4687C7"/>
      </a:accent2>
      <a:accent3>
        <a:srgbClr val="094976"/>
      </a:accent3>
      <a:accent4>
        <a:srgbClr val="094976"/>
      </a:accent4>
      <a:accent5>
        <a:srgbClr val="094976"/>
      </a:accent5>
      <a:accent6>
        <a:srgbClr val="AA1D37"/>
      </a:accent6>
      <a:hlink>
        <a:srgbClr val="094976"/>
      </a:hlink>
      <a:folHlink>
        <a:srgbClr val="09497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noFill/>
        </a:ln>
      </a:spPr>
      <a:bodyPr rtlCol="0" anchor="ctr"/>
      <a:lstStyle>
        <a:defPPr algn="ctr">
          <a:defRPr sz="1000" b="1" dirty="0" err="1" smtClean="0">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latin typeface="Century Gothic" pitchFamily="34" charset="0"/>
          </a:defRPr>
        </a:defPPr>
      </a:lstStyle>
    </a:txDef>
  </a:objectDefaults>
  <a:extraClrSchemeLst/>
  <a:extLst>
    <a:ext uri="{05A4C25C-085E-4340-85A3-A5531E510DB2}">
      <thm15:themeFamily xmlns:thm15="http://schemas.microsoft.com/office/thememl/2012/main" name="GR_Widescreen_PowerPoint_Template_Updated_8-25-22 (002).pptx [Read-Only]" id="{79896A36-34A1-4425-9261-D7D133C89BD9}" vid="{C616E9F5-1D89-40E8-9F33-8776FB4F9E45}"/>
    </a:ext>
  </a:extLst>
</a:theme>
</file>

<file path=ppt/theme/theme2.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 A C T I V E ! 5 1 0 2 9 4 6 2 . 1 < / d o c u m e n t i d >  
     < s e n d e r i d > S C O L E < / s e n d e r i d >  
     < s e n d e r e m a i l > S C O T T . C O L E @ G R A Y - R O B I N S O N . C O M < / s e n d e r e m a i l >  
     < l a s t m o d i f i e d > 2 0 2 3 - 0 8 - 2 9 T 1 9 : 3 5 : 0 3 . 0 0 0 0 0 0 0 - 0 4 : 0 0 < / l a s t m o d i f i e d >  
     < d a t a b a s e > A C T I V E < / d a t a b a s e >  
 < / p r o p e r t i e s > 
</file>

<file path=docProps/app.xml><?xml version="1.0" encoding="utf-8"?>
<Properties xmlns="http://schemas.openxmlformats.org/officeDocument/2006/extended-properties" xmlns:vt="http://schemas.openxmlformats.org/officeDocument/2006/docPropsVTypes">
  <Template>blank</Template>
  <TotalTime>5385</TotalTime>
  <Words>10126</Words>
  <Application>Microsoft Office PowerPoint</Application>
  <PresentationFormat>On-screen Show (16:9)</PresentationFormat>
  <Paragraphs>1443</Paragraphs>
  <Slides>125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125</vt:i4>
      </vt:variant>
    </vt:vector>
  </HeadingPairs>
  <TitlesOfParts>
    <vt:vector size="135" baseType="lpstr">
      <vt:lpstr>Century Gothic</vt:lpstr>
      <vt:lpstr>Calibri</vt:lpstr>
      <vt:lpstr>Work Sans Regular Roman</vt:lpstr>
      <vt:lpstr>Verdana</vt:lpstr>
      <vt:lpstr>Montserrat Light</vt:lpstr>
      <vt:lpstr>Times New Roman</vt:lpstr>
      <vt:lpstr>Work Sans Light Roman</vt:lpstr>
      <vt:lpstr>Arial</vt:lpstr>
      <vt:lpstr>Office Theme</vt:lpstr>
      <vt:lpstr>default layout</vt:lpstr>
      <vt:lpstr>Title IX Training</vt:lpstr>
      <vt:lpstr>Title IX Statute- 20 U.S.C. § 1681  </vt:lpstr>
      <vt:lpstr>The Final Regulations  </vt:lpstr>
      <vt:lpstr>Why Title IX Training?</vt:lpstr>
      <vt:lpstr>Why Title IX Training?</vt:lpstr>
      <vt:lpstr>Who are the Participants in the Title IX Process?</vt:lpstr>
      <vt:lpstr>Primary Types of Sex Discrimination  </vt:lpstr>
      <vt:lpstr>Summary of your Obligations </vt:lpstr>
      <vt:lpstr>What is Actual Knowledge?</vt:lpstr>
      <vt:lpstr>Actual Knowledge</vt:lpstr>
      <vt:lpstr>Summary of your Obligations </vt:lpstr>
      <vt:lpstr>Definition of Sexual Harassment</vt:lpstr>
      <vt:lpstr>Definition of Sexual Harassment</vt:lpstr>
      <vt:lpstr> </vt:lpstr>
      <vt:lpstr> </vt:lpstr>
      <vt:lpstr> </vt:lpstr>
      <vt:lpstr>Sexual Assault </vt:lpstr>
      <vt:lpstr>Stalking </vt:lpstr>
      <vt:lpstr>Dating Violence</vt:lpstr>
      <vt:lpstr>Domestic Violence</vt:lpstr>
      <vt:lpstr> Consent </vt:lpstr>
      <vt:lpstr>What Constitutes Consent? </vt:lpstr>
      <vt:lpstr>What constitutes Incapacity?</vt:lpstr>
      <vt:lpstr>Summary of your Obligations </vt:lpstr>
      <vt:lpstr> What is an Educational Program or Activity?</vt:lpstr>
      <vt:lpstr> What is an Educational Program or Activity?</vt:lpstr>
      <vt:lpstr> What is an Educational Program or Activity?</vt:lpstr>
      <vt:lpstr>Summary of your Obligations </vt:lpstr>
      <vt:lpstr>What does “Deliberately Indifferent” mean?</vt:lpstr>
      <vt:lpstr>Scenario 1</vt:lpstr>
      <vt:lpstr>Scenario 1</vt:lpstr>
      <vt:lpstr>Scenario 1</vt:lpstr>
      <vt:lpstr>Scenario 2</vt:lpstr>
      <vt:lpstr>Scenario 2</vt:lpstr>
      <vt:lpstr>Scenario 2</vt:lpstr>
      <vt:lpstr>Scenario 3</vt:lpstr>
      <vt:lpstr>Scenario 3</vt:lpstr>
      <vt:lpstr>Scenario 3</vt:lpstr>
      <vt:lpstr>Scenario 4</vt:lpstr>
      <vt:lpstr>Scenario 4</vt:lpstr>
      <vt:lpstr>Scenario 4</vt:lpstr>
      <vt:lpstr> </vt:lpstr>
      <vt:lpstr>Reporting Sexual Harassment</vt:lpstr>
      <vt:lpstr>Reporting Sexual Harassment</vt:lpstr>
      <vt:lpstr>Knowledge of  Sexual Harassment</vt:lpstr>
      <vt:lpstr>Parties to a Title IX Investigation</vt:lpstr>
      <vt:lpstr> What to Do After You Receive Notice of Possible Title IX Violation</vt:lpstr>
      <vt:lpstr>Supportive Measures</vt:lpstr>
      <vt:lpstr>Supportive Measures</vt:lpstr>
      <vt:lpstr>Supportive Measures</vt:lpstr>
      <vt:lpstr>Be Careful with Respondents</vt:lpstr>
      <vt:lpstr> Emergency Actions</vt:lpstr>
      <vt:lpstr> Emergency Actions- Examples</vt:lpstr>
      <vt:lpstr>  Formal Complaint</vt:lpstr>
      <vt:lpstr>  How to File a Formal Complaint</vt:lpstr>
      <vt:lpstr>  When Must Complaint be Filed</vt:lpstr>
      <vt:lpstr>Retaliation</vt:lpstr>
      <vt:lpstr>  Formal Complaint by Title IX Coordinator</vt:lpstr>
      <vt:lpstr>Required Elements of a Grievance Process</vt:lpstr>
      <vt:lpstr>Notice of Allegations- Content</vt:lpstr>
      <vt:lpstr>Notice of Allegations- Content</vt:lpstr>
      <vt:lpstr>Issuing No  Contact Orders</vt:lpstr>
      <vt:lpstr>Issuing No  Contact Orders</vt:lpstr>
      <vt:lpstr>Issuing No  Contact Orders</vt:lpstr>
      <vt:lpstr> Mandatory Dismissal of a Title IX Complaint</vt:lpstr>
      <vt:lpstr> Discretionary Dismissal of a Title IX Complaint</vt:lpstr>
      <vt:lpstr> New Allegations and Consolidation</vt:lpstr>
      <vt:lpstr> Alternative Resolution</vt:lpstr>
      <vt:lpstr> Alternative Resolution</vt:lpstr>
      <vt:lpstr> Alternative Resolution- Documenting Consent</vt:lpstr>
      <vt:lpstr>Pre-Investigation Activities</vt:lpstr>
      <vt:lpstr>Pre-Investigation Activities</vt:lpstr>
      <vt:lpstr> Conducting an Investigation- General Rules</vt:lpstr>
      <vt:lpstr> Conducting an Investigation- </vt:lpstr>
      <vt:lpstr> Conducting an Investigation- Relevant Evidence</vt:lpstr>
      <vt:lpstr> Conducting an Investigation- Key Considerations</vt:lpstr>
      <vt:lpstr> Conducting an Investigation- Rape Shield Evidence</vt:lpstr>
      <vt:lpstr> Conducting an Investigation- Witness or Party Interviews</vt:lpstr>
      <vt:lpstr> Conducting an Investigation- Witness or Party Interviews</vt:lpstr>
      <vt:lpstr> Conducting an Investigation- Witness or Party Interviews</vt:lpstr>
      <vt:lpstr> Conducting an Investigation- Witness or Party Interviews</vt:lpstr>
      <vt:lpstr> Conducting an Investigation- Witness or Party Interviews</vt:lpstr>
      <vt:lpstr> Assessing Credibility of a Witness</vt:lpstr>
      <vt:lpstr> Conducting an Investigation- Other Sources of Information</vt:lpstr>
      <vt:lpstr> Conducting an Investigation- Sharing Evidence</vt:lpstr>
      <vt:lpstr> Conducting an Investigation- Preparing the Report</vt:lpstr>
      <vt:lpstr> Conducting an Investigation- Content of  the Report</vt:lpstr>
      <vt:lpstr> Conducting an Investigation- Content of  the Report</vt:lpstr>
      <vt:lpstr>  Hearing- Requirements</vt:lpstr>
      <vt:lpstr>  Hearing- Scheduling</vt:lpstr>
      <vt:lpstr>  Hearing- Pre-hearing Conference</vt:lpstr>
      <vt:lpstr>   Advisors</vt:lpstr>
      <vt:lpstr> Advisors</vt:lpstr>
      <vt:lpstr>   Advisors</vt:lpstr>
      <vt:lpstr>  Presentation of Evidence at the Hearing</vt:lpstr>
      <vt:lpstr>  Relevance Determinations at the Hearing - Mechanics</vt:lpstr>
      <vt:lpstr>  Presentation of Evidence at the Hearing – Cross Examination</vt:lpstr>
      <vt:lpstr>  Determination by Hearing Officer</vt:lpstr>
      <vt:lpstr>  Determination by Hearing Officer</vt:lpstr>
      <vt:lpstr>  Written Determination of responsibility</vt:lpstr>
      <vt:lpstr>  Structure of Written Determination of responsibility</vt:lpstr>
      <vt:lpstr>  Structure of Written Determination of responsibility</vt:lpstr>
      <vt:lpstr>  Remedies</vt:lpstr>
      <vt:lpstr>  Appeals</vt:lpstr>
      <vt:lpstr>  Requirement for Appeals</vt:lpstr>
      <vt:lpstr>  Mandatory Basis for Appeals</vt:lpstr>
      <vt:lpstr>Appeals of Dismissals- Questions</vt:lpstr>
      <vt:lpstr>Appeals of Dismissals- Process</vt:lpstr>
      <vt:lpstr>Appeals- Written Appeal Order</vt:lpstr>
      <vt:lpstr>PowerPoint Presentation</vt:lpstr>
      <vt:lpstr>PowerPoint Presentation</vt:lpstr>
      <vt:lpstr>Preserving Investigation Documentation</vt:lpstr>
      <vt:lpstr>Documentation  </vt:lpstr>
      <vt:lpstr>Training Materials</vt:lpstr>
      <vt:lpstr>  Conflicts of Interest and Bias</vt:lpstr>
      <vt:lpstr>  Conflicts of Interest and Bias</vt:lpstr>
      <vt:lpstr>  Conflicts of Interest and Bias- things to Avoid</vt:lpstr>
      <vt:lpstr>  Things NOT evidence of Conflicts of Interest or Bias</vt:lpstr>
      <vt:lpstr>  Summary</vt:lpstr>
      <vt:lpstr>  Expected Changes in New Title IX Regulations in October </vt:lpstr>
      <vt:lpstr>  Expected Changes in New Title IX Regulations in October </vt:lpstr>
      <vt:lpstr>  Expected Changes in New Title IX Regulations in October </vt:lpstr>
      <vt:lpstr>  Expected Changes in New Title IX Regulations in October </vt:lpstr>
      <vt:lpstr>   </vt:lpstr>
      <vt:lpstr>THANK YOU</vt:lpstr>
    </vt:vector>
  </TitlesOfParts>
  <Company>GrayRobinson,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Trainging</dc:title>
  <dc:creator>Scott Cole</dc:creator>
  <cp:lastModifiedBy>Scott Cole</cp:lastModifiedBy>
  <cp:revision>148</cp:revision>
  <cp:lastPrinted>2020-02-27T13:43:13Z</cp:lastPrinted>
  <dcterms:created xsi:type="dcterms:W3CDTF">2023-07-07T20:22:20Z</dcterms:created>
  <dcterms:modified xsi:type="dcterms:W3CDTF">2023-08-29T23:35:03Z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20200515104630368</vt:lpwstr>
  </property>
</Properties>
</file>