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323" r:id="rId1"/>
  </p:sldMasterIdLst>
  <p:notesMasterIdLst>
    <p:notesMasterId r:id="rId30"/>
  </p:notesMasterIdLst>
  <p:sldIdLst>
    <p:sldId id="256" r:id="rId2"/>
    <p:sldId id="297" r:id="rId3"/>
    <p:sldId id="259" r:id="rId4"/>
    <p:sldId id="270" r:id="rId5"/>
    <p:sldId id="272" r:id="rId6"/>
    <p:sldId id="266" r:id="rId7"/>
    <p:sldId id="267" r:id="rId8"/>
    <p:sldId id="292" r:id="rId9"/>
    <p:sldId id="268" r:id="rId10"/>
    <p:sldId id="284" r:id="rId11"/>
    <p:sldId id="271" r:id="rId12"/>
    <p:sldId id="287" r:id="rId13"/>
    <p:sldId id="294" r:id="rId14"/>
    <p:sldId id="291" r:id="rId15"/>
    <p:sldId id="280" r:id="rId16"/>
    <p:sldId id="274" r:id="rId17"/>
    <p:sldId id="276" r:id="rId18"/>
    <p:sldId id="275" r:id="rId19"/>
    <p:sldId id="289" r:id="rId20"/>
    <p:sldId id="278" r:id="rId21"/>
    <p:sldId id="265" r:id="rId22"/>
    <p:sldId id="279" r:id="rId23"/>
    <p:sldId id="288" r:id="rId24"/>
    <p:sldId id="290" r:id="rId25"/>
    <p:sldId id="277" r:id="rId26"/>
    <p:sldId id="295" r:id="rId27"/>
    <p:sldId id="281" r:id="rId28"/>
    <p:sldId id="283"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FF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7E06AC-6ECB-A34C-B5DE-45E14B54F127}" v="11" dt="2023-11-16T16:19:30.0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899"/>
    <p:restoredTop sz="94507"/>
  </p:normalViewPr>
  <p:slideViewPr>
    <p:cSldViewPr snapToGrid="0" snapToObjects="1">
      <p:cViewPr varScale="1">
        <p:scale>
          <a:sx n="78" d="100"/>
          <a:sy n="78" d="100"/>
        </p:scale>
        <p:origin x="1253" y="72"/>
      </p:cViewPr>
      <p:guideLst/>
    </p:cSldViewPr>
  </p:slideViewPr>
  <p:notesTextViewPr>
    <p:cViewPr>
      <p:scale>
        <a:sx n="1" d="1"/>
        <a:sy n="1" d="1"/>
      </p:scale>
      <p:origin x="0" y="0"/>
    </p:cViewPr>
  </p:notesTextViewPr>
  <p:sorterViewPr>
    <p:cViewPr>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microsoft.com/office/2015/10/relationships/revisionInfo" Target="revisionInfo.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23173F-1F48-8743-88A4-DC2E1E1D3700}" type="datetimeFigureOut">
              <a:rPr lang="en-US" smtClean="0"/>
              <a:t>8/19/2025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B52717-65FD-F044-B8EF-FB4367DD32FF}" type="slidenum">
              <a:rPr lang="en-US" smtClean="0"/>
              <a:t>‹#›</a:t>
            </a:fld>
            <a:endParaRPr lang="en-US"/>
          </a:p>
        </p:txBody>
      </p:sp>
    </p:spTree>
    <p:extLst>
      <p:ext uri="{BB962C8B-B14F-4D97-AF65-F5344CB8AC3E}">
        <p14:creationId xmlns:p14="http://schemas.microsoft.com/office/powerpoint/2010/main" val="2721909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52717-65FD-F044-B8EF-FB4367DD32FF}" type="slidenum">
              <a:rPr lang="en-US" smtClean="0"/>
              <a:t>2</a:t>
            </a:fld>
            <a:endParaRPr lang="en-US"/>
          </a:p>
        </p:txBody>
      </p:sp>
    </p:spTree>
    <p:extLst>
      <p:ext uri="{BB962C8B-B14F-4D97-AF65-F5344CB8AC3E}">
        <p14:creationId xmlns:p14="http://schemas.microsoft.com/office/powerpoint/2010/main" val="26753591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52717-65FD-F044-B8EF-FB4367DD32FF}" type="slidenum">
              <a:rPr lang="en-US" smtClean="0"/>
              <a:t>11</a:t>
            </a:fld>
            <a:endParaRPr lang="en-US"/>
          </a:p>
        </p:txBody>
      </p:sp>
    </p:spTree>
    <p:extLst>
      <p:ext uri="{BB962C8B-B14F-4D97-AF65-F5344CB8AC3E}">
        <p14:creationId xmlns:p14="http://schemas.microsoft.com/office/powerpoint/2010/main" val="37944660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52717-65FD-F044-B8EF-FB4367DD32FF}" type="slidenum">
              <a:rPr lang="en-US" smtClean="0"/>
              <a:t>12</a:t>
            </a:fld>
            <a:endParaRPr lang="en-US"/>
          </a:p>
        </p:txBody>
      </p:sp>
    </p:spTree>
    <p:extLst>
      <p:ext uri="{BB962C8B-B14F-4D97-AF65-F5344CB8AC3E}">
        <p14:creationId xmlns:p14="http://schemas.microsoft.com/office/powerpoint/2010/main" val="688792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52717-65FD-F044-B8EF-FB4367DD32FF}" type="slidenum">
              <a:rPr lang="en-US" smtClean="0"/>
              <a:t>13</a:t>
            </a:fld>
            <a:endParaRPr lang="en-US"/>
          </a:p>
        </p:txBody>
      </p:sp>
    </p:spTree>
    <p:extLst>
      <p:ext uri="{BB962C8B-B14F-4D97-AF65-F5344CB8AC3E}">
        <p14:creationId xmlns:p14="http://schemas.microsoft.com/office/powerpoint/2010/main" val="4298573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52717-65FD-F044-B8EF-FB4367DD32FF}" type="slidenum">
              <a:rPr lang="en-US" smtClean="0"/>
              <a:t>14</a:t>
            </a:fld>
            <a:endParaRPr lang="en-US"/>
          </a:p>
        </p:txBody>
      </p:sp>
    </p:spTree>
    <p:extLst>
      <p:ext uri="{BB962C8B-B14F-4D97-AF65-F5344CB8AC3E}">
        <p14:creationId xmlns:p14="http://schemas.microsoft.com/office/powerpoint/2010/main" val="31488179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52717-65FD-F044-B8EF-FB4367DD32FF}" type="slidenum">
              <a:rPr lang="en-US" smtClean="0"/>
              <a:t>15</a:t>
            </a:fld>
            <a:endParaRPr lang="en-US"/>
          </a:p>
        </p:txBody>
      </p:sp>
    </p:spTree>
    <p:extLst>
      <p:ext uri="{BB962C8B-B14F-4D97-AF65-F5344CB8AC3E}">
        <p14:creationId xmlns:p14="http://schemas.microsoft.com/office/powerpoint/2010/main" val="29415931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52717-65FD-F044-B8EF-FB4367DD32FF}" type="slidenum">
              <a:rPr lang="en-US" smtClean="0"/>
              <a:t>16</a:t>
            </a:fld>
            <a:endParaRPr lang="en-US"/>
          </a:p>
        </p:txBody>
      </p:sp>
    </p:spTree>
    <p:extLst>
      <p:ext uri="{BB962C8B-B14F-4D97-AF65-F5344CB8AC3E}">
        <p14:creationId xmlns:p14="http://schemas.microsoft.com/office/powerpoint/2010/main" val="41636683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52717-65FD-F044-B8EF-FB4367DD32FF}" type="slidenum">
              <a:rPr lang="en-US" smtClean="0"/>
              <a:t>17</a:t>
            </a:fld>
            <a:endParaRPr lang="en-US"/>
          </a:p>
        </p:txBody>
      </p:sp>
    </p:spTree>
    <p:extLst>
      <p:ext uri="{BB962C8B-B14F-4D97-AF65-F5344CB8AC3E}">
        <p14:creationId xmlns:p14="http://schemas.microsoft.com/office/powerpoint/2010/main" val="2554218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52717-65FD-F044-B8EF-FB4367DD32FF}" type="slidenum">
              <a:rPr lang="en-US" smtClean="0"/>
              <a:t>18</a:t>
            </a:fld>
            <a:endParaRPr lang="en-US"/>
          </a:p>
        </p:txBody>
      </p:sp>
    </p:spTree>
    <p:extLst>
      <p:ext uri="{BB962C8B-B14F-4D97-AF65-F5344CB8AC3E}">
        <p14:creationId xmlns:p14="http://schemas.microsoft.com/office/powerpoint/2010/main" val="42244216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52717-65FD-F044-B8EF-FB4367DD32FF}" type="slidenum">
              <a:rPr lang="en-US" smtClean="0"/>
              <a:t>19</a:t>
            </a:fld>
            <a:endParaRPr lang="en-US"/>
          </a:p>
        </p:txBody>
      </p:sp>
    </p:spTree>
    <p:extLst>
      <p:ext uri="{BB962C8B-B14F-4D97-AF65-F5344CB8AC3E}">
        <p14:creationId xmlns:p14="http://schemas.microsoft.com/office/powerpoint/2010/main" val="19710810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52717-65FD-F044-B8EF-FB4367DD32FF}" type="slidenum">
              <a:rPr lang="en-US" smtClean="0"/>
              <a:t>20</a:t>
            </a:fld>
            <a:endParaRPr lang="en-US"/>
          </a:p>
        </p:txBody>
      </p:sp>
    </p:spTree>
    <p:extLst>
      <p:ext uri="{BB962C8B-B14F-4D97-AF65-F5344CB8AC3E}">
        <p14:creationId xmlns:p14="http://schemas.microsoft.com/office/powerpoint/2010/main" val="442631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52717-65FD-F044-B8EF-FB4367DD32FF}" type="slidenum">
              <a:rPr lang="en-US" smtClean="0"/>
              <a:t>3</a:t>
            </a:fld>
            <a:endParaRPr lang="en-US"/>
          </a:p>
        </p:txBody>
      </p:sp>
    </p:spTree>
    <p:extLst>
      <p:ext uri="{BB962C8B-B14F-4D97-AF65-F5344CB8AC3E}">
        <p14:creationId xmlns:p14="http://schemas.microsoft.com/office/powerpoint/2010/main" val="31407279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52717-65FD-F044-B8EF-FB4367DD32FF}" type="slidenum">
              <a:rPr lang="en-US" smtClean="0"/>
              <a:t>21</a:t>
            </a:fld>
            <a:endParaRPr lang="en-US"/>
          </a:p>
        </p:txBody>
      </p:sp>
    </p:spTree>
    <p:extLst>
      <p:ext uri="{BB962C8B-B14F-4D97-AF65-F5344CB8AC3E}">
        <p14:creationId xmlns:p14="http://schemas.microsoft.com/office/powerpoint/2010/main" val="23565622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52717-65FD-F044-B8EF-FB4367DD32FF}" type="slidenum">
              <a:rPr lang="en-US" smtClean="0"/>
              <a:t>22</a:t>
            </a:fld>
            <a:endParaRPr lang="en-US"/>
          </a:p>
        </p:txBody>
      </p:sp>
    </p:spTree>
    <p:extLst>
      <p:ext uri="{BB962C8B-B14F-4D97-AF65-F5344CB8AC3E}">
        <p14:creationId xmlns:p14="http://schemas.microsoft.com/office/powerpoint/2010/main" val="191348941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52717-65FD-F044-B8EF-FB4367DD32FF}" type="slidenum">
              <a:rPr lang="en-US" smtClean="0"/>
              <a:t>23</a:t>
            </a:fld>
            <a:endParaRPr lang="en-US"/>
          </a:p>
        </p:txBody>
      </p:sp>
    </p:spTree>
    <p:extLst>
      <p:ext uri="{BB962C8B-B14F-4D97-AF65-F5344CB8AC3E}">
        <p14:creationId xmlns:p14="http://schemas.microsoft.com/office/powerpoint/2010/main" val="35700968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52717-65FD-F044-B8EF-FB4367DD32FF}" type="slidenum">
              <a:rPr lang="en-US" smtClean="0"/>
              <a:t>24</a:t>
            </a:fld>
            <a:endParaRPr lang="en-US"/>
          </a:p>
        </p:txBody>
      </p:sp>
    </p:spTree>
    <p:extLst>
      <p:ext uri="{BB962C8B-B14F-4D97-AF65-F5344CB8AC3E}">
        <p14:creationId xmlns:p14="http://schemas.microsoft.com/office/powerpoint/2010/main" val="335810536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52717-65FD-F044-B8EF-FB4367DD32FF}" type="slidenum">
              <a:rPr lang="en-US" smtClean="0"/>
              <a:t>25</a:t>
            </a:fld>
            <a:endParaRPr lang="en-US"/>
          </a:p>
        </p:txBody>
      </p:sp>
    </p:spTree>
    <p:extLst>
      <p:ext uri="{BB962C8B-B14F-4D97-AF65-F5344CB8AC3E}">
        <p14:creationId xmlns:p14="http://schemas.microsoft.com/office/powerpoint/2010/main" val="144672335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52717-65FD-F044-B8EF-FB4367DD32FF}" type="slidenum">
              <a:rPr lang="en-US" smtClean="0"/>
              <a:t>26</a:t>
            </a:fld>
            <a:endParaRPr lang="en-US"/>
          </a:p>
        </p:txBody>
      </p:sp>
    </p:spTree>
    <p:extLst>
      <p:ext uri="{BB962C8B-B14F-4D97-AF65-F5344CB8AC3E}">
        <p14:creationId xmlns:p14="http://schemas.microsoft.com/office/powerpoint/2010/main" val="185707930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52717-65FD-F044-B8EF-FB4367DD32FF}" type="slidenum">
              <a:rPr lang="en-US" smtClean="0"/>
              <a:t>27</a:t>
            </a:fld>
            <a:endParaRPr lang="en-US"/>
          </a:p>
        </p:txBody>
      </p:sp>
    </p:spTree>
    <p:extLst>
      <p:ext uri="{BB962C8B-B14F-4D97-AF65-F5344CB8AC3E}">
        <p14:creationId xmlns:p14="http://schemas.microsoft.com/office/powerpoint/2010/main" val="117304457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52717-65FD-F044-B8EF-FB4367DD32FF}" type="slidenum">
              <a:rPr lang="en-US" smtClean="0"/>
              <a:t>28</a:t>
            </a:fld>
            <a:endParaRPr lang="en-US"/>
          </a:p>
        </p:txBody>
      </p:sp>
    </p:spTree>
    <p:extLst>
      <p:ext uri="{BB962C8B-B14F-4D97-AF65-F5344CB8AC3E}">
        <p14:creationId xmlns:p14="http://schemas.microsoft.com/office/powerpoint/2010/main" val="1418511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52717-65FD-F044-B8EF-FB4367DD32FF}" type="slidenum">
              <a:rPr lang="en-US" smtClean="0"/>
              <a:t>4</a:t>
            </a:fld>
            <a:endParaRPr lang="en-US"/>
          </a:p>
        </p:txBody>
      </p:sp>
    </p:spTree>
    <p:extLst>
      <p:ext uri="{BB962C8B-B14F-4D97-AF65-F5344CB8AC3E}">
        <p14:creationId xmlns:p14="http://schemas.microsoft.com/office/powerpoint/2010/main" val="18390854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52717-65FD-F044-B8EF-FB4367DD32FF}" type="slidenum">
              <a:rPr lang="en-US" smtClean="0"/>
              <a:t>5</a:t>
            </a:fld>
            <a:endParaRPr lang="en-US"/>
          </a:p>
        </p:txBody>
      </p:sp>
    </p:spTree>
    <p:extLst>
      <p:ext uri="{BB962C8B-B14F-4D97-AF65-F5344CB8AC3E}">
        <p14:creationId xmlns:p14="http://schemas.microsoft.com/office/powerpoint/2010/main" val="20156340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52717-65FD-F044-B8EF-FB4367DD32FF}" type="slidenum">
              <a:rPr lang="en-US" smtClean="0"/>
              <a:t>6</a:t>
            </a:fld>
            <a:endParaRPr lang="en-US"/>
          </a:p>
        </p:txBody>
      </p:sp>
    </p:spTree>
    <p:extLst>
      <p:ext uri="{BB962C8B-B14F-4D97-AF65-F5344CB8AC3E}">
        <p14:creationId xmlns:p14="http://schemas.microsoft.com/office/powerpoint/2010/main" val="24927171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52717-65FD-F044-B8EF-FB4367DD32FF}" type="slidenum">
              <a:rPr lang="en-US" smtClean="0"/>
              <a:t>7</a:t>
            </a:fld>
            <a:endParaRPr lang="en-US"/>
          </a:p>
        </p:txBody>
      </p:sp>
    </p:spTree>
    <p:extLst>
      <p:ext uri="{BB962C8B-B14F-4D97-AF65-F5344CB8AC3E}">
        <p14:creationId xmlns:p14="http://schemas.microsoft.com/office/powerpoint/2010/main" val="26414082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52717-65FD-F044-B8EF-FB4367DD32FF}" type="slidenum">
              <a:rPr lang="en-US" smtClean="0"/>
              <a:t>8</a:t>
            </a:fld>
            <a:endParaRPr lang="en-US"/>
          </a:p>
        </p:txBody>
      </p:sp>
    </p:spTree>
    <p:extLst>
      <p:ext uri="{BB962C8B-B14F-4D97-AF65-F5344CB8AC3E}">
        <p14:creationId xmlns:p14="http://schemas.microsoft.com/office/powerpoint/2010/main" val="30806409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52717-65FD-F044-B8EF-FB4367DD32FF}" type="slidenum">
              <a:rPr lang="en-US" smtClean="0"/>
              <a:t>9</a:t>
            </a:fld>
            <a:endParaRPr lang="en-US"/>
          </a:p>
        </p:txBody>
      </p:sp>
    </p:spTree>
    <p:extLst>
      <p:ext uri="{BB962C8B-B14F-4D97-AF65-F5344CB8AC3E}">
        <p14:creationId xmlns:p14="http://schemas.microsoft.com/office/powerpoint/2010/main" val="39280464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52717-65FD-F044-B8EF-FB4367DD32FF}" type="slidenum">
              <a:rPr lang="en-US" smtClean="0"/>
              <a:t>10</a:t>
            </a:fld>
            <a:endParaRPr lang="en-US"/>
          </a:p>
        </p:txBody>
      </p:sp>
    </p:spTree>
    <p:extLst>
      <p:ext uri="{BB962C8B-B14F-4D97-AF65-F5344CB8AC3E}">
        <p14:creationId xmlns:p14="http://schemas.microsoft.com/office/powerpoint/2010/main" val="29430678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39AB5-0554-7C63-501C-10D6CD8F434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4120AB7-6C7A-CBE6-A0DE-BC16E566BB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36FE9C8-FFA8-6324-9D37-EB39747B3B61}"/>
              </a:ext>
            </a:extLst>
          </p:cNvPr>
          <p:cNvSpPr>
            <a:spLocks noGrp="1"/>
          </p:cNvSpPr>
          <p:nvPr>
            <p:ph type="dt" sz="half" idx="10"/>
          </p:nvPr>
        </p:nvSpPr>
        <p:spPr/>
        <p:txBody>
          <a:bodyPr/>
          <a:lstStyle/>
          <a:p>
            <a:fld id="{9549D6DC-E1CB-4874-BF52-C3407230D20E}" type="datetime1">
              <a:rPr lang="en-US" smtClean="0"/>
              <a:t>8/19/2025</a:t>
            </a:fld>
            <a:endParaRPr lang="en-US"/>
          </a:p>
        </p:txBody>
      </p:sp>
      <p:sp>
        <p:nvSpPr>
          <p:cNvPr id="5" name="Footer Placeholder 4">
            <a:extLst>
              <a:ext uri="{FF2B5EF4-FFF2-40B4-BE49-F238E27FC236}">
                <a16:creationId xmlns:a16="http://schemas.microsoft.com/office/drawing/2014/main" id="{6770D736-9422-67F9-D3D3-64F8FB933C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8C9177-EFB3-00F3-3ABE-CC67771D8FD3}"/>
              </a:ext>
            </a:extLst>
          </p:cNvPr>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3607252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67AB9-34A8-C6BF-8349-2EE6552AFC0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2BCEC8E-15A5-06C5-93E4-E9F9012BBF5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8569E8-0383-3E5E-4B00-0544BD728D82}"/>
              </a:ext>
            </a:extLst>
          </p:cNvPr>
          <p:cNvSpPr>
            <a:spLocks noGrp="1"/>
          </p:cNvSpPr>
          <p:nvPr>
            <p:ph type="dt" sz="half" idx="10"/>
          </p:nvPr>
        </p:nvSpPr>
        <p:spPr/>
        <p:txBody>
          <a:bodyPr/>
          <a:lstStyle/>
          <a:p>
            <a:fld id="{C0517C94-3B1E-4991-BED3-41F8B0158A00}" type="datetime1">
              <a:rPr lang="en-US" smtClean="0"/>
              <a:t>8/19/2025</a:t>
            </a:fld>
            <a:endParaRPr lang="en-US" dirty="0"/>
          </a:p>
        </p:txBody>
      </p:sp>
      <p:sp>
        <p:nvSpPr>
          <p:cNvPr id="5" name="Footer Placeholder 4">
            <a:extLst>
              <a:ext uri="{FF2B5EF4-FFF2-40B4-BE49-F238E27FC236}">
                <a16:creationId xmlns:a16="http://schemas.microsoft.com/office/drawing/2014/main" id="{C6CA5DD0-F7B5-2D19-3B82-5DE17056EF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60CEF80-B027-E1CD-8322-3C0C08B73EB6}"/>
              </a:ext>
            </a:extLst>
          </p:cNvPr>
          <p:cNvSpPr>
            <a:spLocks noGrp="1"/>
          </p:cNvSpPr>
          <p:nvPr>
            <p:ph type="sldNum" sz="quarter" idx="12"/>
          </p:nvPr>
        </p:nvSpPr>
        <p:spPr/>
        <p:txBody>
          <a:bodyPr/>
          <a:lstStyle/>
          <a:p>
            <a:fld id="{273BAE12-D270-459D-897B-6833652BB167}" type="slidenum">
              <a:rPr lang="en-US" smtClean="0"/>
              <a:pPr/>
              <a:t>‹#›</a:t>
            </a:fld>
            <a:endParaRPr lang="en-US" dirty="0"/>
          </a:p>
        </p:txBody>
      </p:sp>
    </p:spTree>
    <p:extLst>
      <p:ext uri="{BB962C8B-B14F-4D97-AF65-F5344CB8AC3E}">
        <p14:creationId xmlns:p14="http://schemas.microsoft.com/office/powerpoint/2010/main" val="2230529877"/>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8D9C0A5-4DA5-6180-F991-C038B401628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E581BE0-6AE5-DE77-9E23-47837095AE7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9A8467-A151-022B-BB70-23E73A0D64D6}"/>
              </a:ext>
            </a:extLst>
          </p:cNvPr>
          <p:cNvSpPr>
            <a:spLocks noGrp="1"/>
          </p:cNvSpPr>
          <p:nvPr>
            <p:ph type="dt" sz="half" idx="10"/>
          </p:nvPr>
        </p:nvSpPr>
        <p:spPr/>
        <p:txBody>
          <a:bodyPr/>
          <a:lstStyle/>
          <a:p>
            <a:fld id="{C0517C94-3B1E-4991-BED3-41F8B0158A00}" type="datetime1">
              <a:rPr lang="en-US" smtClean="0"/>
              <a:t>8/19/2025</a:t>
            </a:fld>
            <a:endParaRPr lang="en-US" dirty="0"/>
          </a:p>
        </p:txBody>
      </p:sp>
      <p:sp>
        <p:nvSpPr>
          <p:cNvPr id="5" name="Footer Placeholder 4">
            <a:extLst>
              <a:ext uri="{FF2B5EF4-FFF2-40B4-BE49-F238E27FC236}">
                <a16:creationId xmlns:a16="http://schemas.microsoft.com/office/drawing/2014/main" id="{16D5F756-8922-BE69-2847-FC580698A4B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667C62E-DCC9-FE03-CD1D-0F0CF66A0DD1}"/>
              </a:ext>
            </a:extLst>
          </p:cNvPr>
          <p:cNvSpPr>
            <a:spLocks noGrp="1"/>
          </p:cNvSpPr>
          <p:nvPr>
            <p:ph type="sldNum" sz="quarter" idx="12"/>
          </p:nvPr>
        </p:nvSpPr>
        <p:spPr/>
        <p:txBody>
          <a:bodyPr/>
          <a:lstStyle/>
          <a:p>
            <a:fld id="{273BAE12-D270-459D-897B-6833652BB167}" type="slidenum">
              <a:rPr lang="en-US" smtClean="0"/>
              <a:pPr/>
              <a:t>‹#›</a:t>
            </a:fld>
            <a:endParaRPr lang="en-US" dirty="0"/>
          </a:p>
        </p:txBody>
      </p:sp>
    </p:spTree>
    <p:extLst>
      <p:ext uri="{BB962C8B-B14F-4D97-AF65-F5344CB8AC3E}">
        <p14:creationId xmlns:p14="http://schemas.microsoft.com/office/powerpoint/2010/main" val="1340578860"/>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AC17DC-A8E3-3EF2-6DBC-4EB933232C5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DC5702A-360B-C044-73BD-8A63CB3D37A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E69704-7DF9-912C-7F2E-0B1E0A1C7C36}"/>
              </a:ext>
            </a:extLst>
          </p:cNvPr>
          <p:cNvSpPr>
            <a:spLocks noGrp="1"/>
          </p:cNvSpPr>
          <p:nvPr>
            <p:ph type="dt" sz="half" idx="10"/>
          </p:nvPr>
        </p:nvSpPr>
        <p:spPr/>
        <p:txBody>
          <a:bodyPr/>
          <a:lstStyle/>
          <a:p>
            <a:fld id="{C0517C94-3B1E-4991-BED3-41F8B0158A00}" type="datetime1">
              <a:rPr lang="en-US" smtClean="0"/>
              <a:t>8/19/2025</a:t>
            </a:fld>
            <a:endParaRPr lang="en-US" dirty="0"/>
          </a:p>
        </p:txBody>
      </p:sp>
      <p:sp>
        <p:nvSpPr>
          <p:cNvPr id="5" name="Footer Placeholder 4">
            <a:extLst>
              <a:ext uri="{FF2B5EF4-FFF2-40B4-BE49-F238E27FC236}">
                <a16:creationId xmlns:a16="http://schemas.microsoft.com/office/drawing/2014/main" id="{B0D7974A-FEC7-8C79-34C7-E4D6253BB62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A5AAF1C-7614-FBF2-E93A-416A956FC816}"/>
              </a:ext>
            </a:extLst>
          </p:cNvPr>
          <p:cNvSpPr>
            <a:spLocks noGrp="1"/>
          </p:cNvSpPr>
          <p:nvPr>
            <p:ph type="sldNum" sz="quarter" idx="12"/>
          </p:nvPr>
        </p:nvSpPr>
        <p:spPr/>
        <p:txBody>
          <a:bodyPr/>
          <a:lstStyle/>
          <a:p>
            <a:fld id="{273BAE12-D270-459D-897B-6833652BB167}" type="slidenum">
              <a:rPr lang="en-US" smtClean="0"/>
              <a:pPr/>
              <a:t>‹#›</a:t>
            </a:fld>
            <a:endParaRPr lang="en-US" dirty="0"/>
          </a:p>
        </p:txBody>
      </p:sp>
    </p:spTree>
    <p:extLst>
      <p:ext uri="{BB962C8B-B14F-4D97-AF65-F5344CB8AC3E}">
        <p14:creationId xmlns:p14="http://schemas.microsoft.com/office/powerpoint/2010/main" val="3277834876"/>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8F16D9-BF49-C8E0-C26E-292D70AA4D1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22B59CC-1675-3BB5-4545-D1DCB0DE741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8B7B6BA-B40F-0E0F-87B7-793F937932BE}"/>
              </a:ext>
            </a:extLst>
          </p:cNvPr>
          <p:cNvSpPr>
            <a:spLocks noGrp="1"/>
          </p:cNvSpPr>
          <p:nvPr>
            <p:ph type="dt" sz="half" idx="10"/>
          </p:nvPr>
        </p:nvSpPr>
        <p:spPr/>
        <p:txBody>
          <a:bodyPr/>
          <a:lstStyle/>
          <a:p>
            <a:fld id="{DA91A59F-D956-4598-A3C1-AE72A5387751}" type="datetime1">
              <a:rPr lang="en-US" smtClean="0"/>
              <a:t>8/19/2025</a:t>
            </a:fld>
            <a:endParaRPr lang="en-US" dirty="0"/>
          </a:p>
        </p:txBody>
      </p:sp>
      <p:sp>
        <p:nvSpPr>
          <p:cNvPr id="5" name="Footer Placeholder 4">
            <a:extLst>
              <a:ext uri="{FF2B5EF4-FFF2-40B4-BE49-F238E27FC236}">
                <a16:creationId xmlns:a16="http://schemas.microsoft.com/office/drawing/2014/main" id="{C41210EC-FDE9-C8AF-DBA3-F7C912C5864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56B4D2B-76A0-6117-D46E-45F61E354413}"/>
              </a:ext>
            </a:extLst>
          </p:cNvPr>
          <p:cNvSpPr>
            <a:spLocks noGrp="1"/>
          </p:cNvSpPr>
          <p:nvPr>
            <p:ph type="sldNum" sz="quarter" idx="12"/>
          </p:nvPr>
        </p:nvSpPr>
        <p:spPr/>
        <p:txBody>
          <a:bodyPr/>
          <a:lstStyle/>
          <a:p>
            <a:fld id="{273BAE12-D270-459D-897B-6833652BB167}" type="slidenum">
              <a:rPr lang="en-US" smtClean="0"/>
              <a:t>‹#›</a:t>
            </a:fld>
            <a:endParaRPr lang="en-US" dirty="0"/>
          </a:p>
        </p:txBody>
      </p:sp>
    </p:spTree>
    <p:extLst>
      <p:ext uri="{BB962C8B-B14F-4D97-AF65-F5344CB8AC3E}">
        <p14:creationId xmlns:p14="http://schemas.microsoft.com/office/powerpoint/2010/main" val="2066041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D39381-8337-FF75-C460-D7B14F51D6C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053181-BA08-010B-39E3-B48664B56AA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D758B8E-395C-E2F2-8100-5106BD7ECBD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F68446B-A457-7F8A-CD53-002A2A428B33}"/>
              </a:ext>
            </a:extLst>
          </p:cNvPr>
          <p:cNvSpPr>
            <a:spLocks noGrp="1"/>
          </p:cNvSpPr>
          <p:nvPr>
            <p:ph type="dt" sz="half" idx="10"/>
          </p:nvPr>
        </p:nvSpPr>
        <p:spPr/>
        <p:txBody>
          <a:bodyPr/>
          <a:lstStyle/>
          <a:p>
            <a:fld id="{C0517C94-3B1E-4991-BED3-41F8B0158A00}" type="datetime1">
              <a:rPr lang="en-US" smtClean="0"/>
              <a:t>8/19/2025</a:t>
            </a:fld>
            <a:endParaRPr lang="en-US" dirty="0"/>
          </a:p>
        </p:txBody>
      </p:sp>
      <p:sp>
        <p:nvSpPr>
          <p:cNvPr id="6" name="Footer Placeholder 5">
            <a:extLst>
              <a:ext uri="{FF2B5EF4-FFF2-40B4-BE49-F238E27FC236}">
                <a16:creationId xmlns:a16="http://schemas.microsoft.com/office/drawing/2014/main" id="{6F0E869D-1118-87CC-A652-04A4F47A00A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AEBD2C1-40FC-68D9-3C24-FC2F9F625C8B}"/>
              </a:ext>
            </a:extLst>
          </p:cNvPr>
          <p:cNvSpPr>
            <a:spLocks noGrp="1"/>
          </p:cNvSpPr>
          <p:nvPr>
            <p:ph type="sldNum" sz="quarter" idx="12"/>
          </p:nvPr>
        </p:nvSpPr>
        <p:spPr/>
        <p:txBody>
          <a:bodyPr/>
          <a:lstStyle/>
          <a:p>
            <a:fld id="{273BAE12-D270-459D-897B-6833652BB167}" type="slidenum">
              <a:rPr lang="en-US" smtClean="0"/>
              <a:pPr/>
              <a:t>‹#›</a:t>
            </a:fld>
            <a:endParaRPr lang="en-US" dirty="0"/>
          </a:p>
        </p:txBody>
      </p:sp>
    </p:spTree>
    <p:extLst>
      <p:ext uri="{BB962C8B-B14F-4D97-AF65-F5344CB8AC3E}">
        <p14:creationId xmlns:p14="http://schemas.microsoft.com/office/powerpoint/2010/main" val="3064047345"/>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2B291-C139-DDCA-4C22-2B9D6D0F6E0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C59E664-25B6-44EA-3D42-7B56C950D09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1EA680D-74BC-98C4-C630-DB30D0AA850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30EE532-C1D9-6843-6EAD-313BF5724F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2BA7693-6818-64A1-5655-9A0DEA0F296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67DA338-610E-F844-D261-46A1CE82A66C}"/>
              </a:ext>
            </a:extLst>
          </p:cNvPr>
          <p:cNvSpPr>
            <a:spLocks noGrp="1"/>
          </p:cNvSpPr>
          <p:nvPr>
            <p:ph type="dt" sz="half" idx="10"/>
          </p:nvPr>
        </p:nvSpPr>
        <p:spPr/>
        <p:txBody>
          <a:bodyPr/>
          <a:lstStyle/>
          <a:p>
            <a:fld id="{C0517C94-3B1E-4991-BED3-41F8B0158A00}" type="datetime1">
              <a:rPr lang="en-US" smtClean="0"/>
              <a:t>8/19/2025</a:t>
            </a:fld>
            <a:endParaRPr lang="en-US" dirty="0"/>
          </a:p>
        </p:txBody>
      </p:sp>
      <p:sp>
        <p:nvSpPr>
          <p:cNvPr id="8" name="Footer Placeholder 7">
            <a:extLst>
              <a:ext uri="{FF2B5EF4-FFF2-40B4-BE49-F238E27FC236}">
                <a16:creationId xmlns:a16="http://schemas.microsoft.com/office/drawing/2014/main" id="{0F436069-158C-C196-1EF0-2E9C6AB54375}"/>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B342104-5513-552A-A87D-626CF6E0ABF9}"/>
              </a:ext>
            </a:extLst>
          </p:cNvPr>
          <p:cNvSpPr>
            <a:spLocks noGrp="1"/>
          </p:cNvSpPr>
          <p:nvPr>
            <p:ph type="sldNum" sz="quarter" idx="12"/>
          </p:nvPr>
        </p:nvSpPr>
        <p:spPr/>
        <p:txBody>
          <a:bodyPr/>
          <a:lstStyle/>
          <a:p>
            <a:fld id="{273BAE12-D270-459D-897B-6833652BB167}" type="slidenum">
              <a:rPr lang="en-US" smtClean="0"/>
              <a:pPr/>
              <a:t>‹#›</a:t>
            </a:fld>
            <a:endParaRPr lang="en-US" dirty="0"/>
          </a:p>
        </p:txBody>
      </p:sp>
    </p:spTree>
    <p:extLst>
      <p:ext uri="{BB962C8B-B14F-4D97-AF65-F5344CB8AC3E}">
        <p14:creationId xmlns:p14="http://schemas.microsoft.com/office/powerpoint/2010/main" val="368702772"/>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20D2D9-E84B-EE61-8626-8E04354D9BF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0077A81-00A2-698C-B18E-1658075018FC}"/>
              </a:ext>
            </a:extLst>
          </p:cNvPr>
          <p:cNvSpPr>
            <a:spLocks noGrp="1"/>
          </p:cNvSpPr>
          <p:nvPr>
            <p:ph type="dt" sz="half" idx="10"/>
          </p:nvPr>
        </p:nvSpPr>
        <p:spPr/>
        <p:txBody>
          <a:bodyPr/>
          <a:lstStyle/>
          <a:p>
            <a:fld id="{1EE61C24-7140-4FDE-92F3-654C6E2D3C1C}" type="datetime1">
              <a:rPr lang="en-US" smtClean="0"/>
              <a:t>8/19/2025</a:t>
            </a:fld>
            <a:endParaRPr lang="en-US"/>
          </a:p>
        </p:txBody>
      </p:sp>
      <p:sp>
        <p:nvSpPr>
          <p:cNvPr id="4" name="Footer Placeholder 3">
            <a:extLst>
              <a:ext uri="{FF2B5EF4-FFF2-40B4-BE49-F238E27FC236}">
                <a16:creationId xmlns:a16="http://schemas.microsoft.com/office/drawing/2014/main" id="{59B9CD45-327D-6068-DDD0-77A461FAB00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A717C2C-E646-4006-B9A1-D222E1554584}"/>
              </a:ext>
            </a:extLst>
          </p:cNvPr>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10811240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0D2EF3B-F820-7D46-C3D6-082E0F0CA272}"/>
              </a:ext>
            </a:extLst>
          </p:cNvPr>
          <p:cNvSpPr>
            <a:spLocks noGrp="1"/>
          </p:cNvSpPr>
          <p:nvPr>
            <p:ph type="dt" sz="half" idx="10"/>
          </p:nvPr>
        </p:nvSpPr>
        <p:spPr/>
        <p:txBody>
          <a:bodyPr/>
          <a:lstStyle/>
          <a:p>
            <a:fld id="{DC4D6ACF-ECB9-4B5F-A429-08B8AC75E8EF}" type="datetime1">
              <a:rPr lang="en-US" smtClean="0"/>
              <a:t>8/19/2025</a:t>
            </a:fld>
            <a:endParaRPr lang="en-US"/>
          </a:p>
        </p:txBody>
      </p:sp>
      <p:sp>
        <p:nvSpPr>
          <p:cNvPr id="3" name="Footer Placeholder 2">
            <a:extLst>
              <a:ext uri="{FF2B5EF4-FFF2-40B4-BE49-F238E27FC236}">
                <a16:creationId xmlns:a16="http://schemas.microsoft.com/office/drawing/2014/main" id="{26D0DE0C-2B82-C340-0E24-F63DBBF962E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36A9FE8-2DCD-170F-1C28-E43EBF830F91}"/>
              </a:ext>
            </a:extLst>
          </p:cNvPr>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1978418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05E3B7-D362-4AAA-6E2B-C07C889BBF9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8FB7323-E989-5BD8-83BD-45B6FB1F6F3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ED3A14B-B87A-8F16-D136-150CDB46F3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CEDF73-060C-0B94-4FCC-A415A4D207D0}"/>
              </a:ext>
            </a:extLst>
          </p:cNvPr>
          <p:cNvSpPr>
            <a:spLocks noGrp="1"/>
          </p:cNvSpPr>
          <p:nvPr>
            <p:ph type="dt" sz="half" idx="10"/>
          </p:nvPr>
        </p:nvSpPr>
        <p:spPr/>
        <p:txBody>
          <a:bodyPr/>
          <a:lstStyle/>
          <a:p>
            <a:fld id="{C0517C94-3B1E-4991-BED3-41F8B0158A00}" type="datetime1">
              <a:rPr lang="en-US" smtClean="0"/>
              <a:t>8/19/2025</a:t>
            </a:fld>
            <a:endParaRPr lang="en-US" dirty="0"/>
          </a:p>
        </p:txBody>
      </p:sp>
      <p:sp>
        <p:nvSpPr>
          <p:cNvPr id="6" name="Footer Placeholder 5">
            <a:extLst>
              <a:ext uri="{FF2B5EF4-FFF2-40B4-BE49-F238E27FC236}">
                <a16:creationId xmlns:a16="http://schemas.microsoft.com/office/drawing/2014/main" id="{F506DD36-DA84-4229-351B-841D44EB193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44659C0-1BC7-8AD4-B26C-D39455763657}"/>
              </a:ext>
            </a:extLst>
          </p:cNvPr>
          <p:cNvSpPr>
            <a:spLocks noGrp="1"/>
          </p:cNvSpPr>
          <p:nvPr>
            <p:ph type="sldNum" sz="quarter" idx="12"/>
          </p:nvPr>
        </p:nvSpPr>
        <p:spPr/>
        <p:txBody>
          <a:bodyPr/>
          <a:lstStyle/>
          <a:p>
            <a:fld id="{273BAE12-D270-459D-897B-6833652BB167}" type="slidenum">
              <a:rPr lang="en-US" smtClean="0"/>
              <a:pPr/>
              <a:t>‹#›</a:t>
            </a:fld>
            <a:endParaRPr lang="en-US" dirty="0"/>
          </a:p>
        </p:txBody>
      </p:sp>
    </p:spTree>
    <p:extLst>
      <p:ext uri="{BB962C8B-B14F-4D97-AF65-F5344CB8AC3E}">
        <p14:creationId xmlns:p14="http://schemas.microsoft.com/office/powerpoint/2010/main" val="731028763"/>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A3AD49-8F79-15A7-AE1B-07171182E2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E0E6093-78FD-33C1-09FE-AF98A381861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41BF3D9-37A9-1A93-E5AE-30CC769A95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86D250-AA56-8680-2B3E-F2030E976296}"/>
              </a:ext>
            </a:extLst>
          </p:cNvPr>
          <p:cNvSpPr>
            <a:spLocks noGrp="1"/>
          </p:cNvSpPr>
          <p:nvPr>
            <p:ph type="dt" sz="half" idx="10"/>
          </p:nvPr>
        </p:nvSpPr>
        <p:spPr/>
        <p:txBody>
          <a:bodyPr/>
          <a:lstStyle/>
          <a:p>
            <a:fld id="{C0517C94-3B1E-4991-BED3-41F8B0158A00}" type="datetime1">
              <a:rPr lang="en-US" smtClean="0"/>
              <a:t>8/19/2025</a:t>
            </a:fld>
            <a:endParaRPr lang="en-US" dirty="0"/>
          </a:p>
        </p:txBody>
      </p:sp>
      <p:sp>
        <p:nvSpPr>
          <p:cNvPr id="6" name="Footer Placeholder 5">
            <a:extLst>
              <a:ext uri="{FF2B5EF4-FFF2-40B4-BE49-F238E27FC236}">
                <a16:creationId xmlns:a16="http://schemas.microsoft.com/office/drawing/2014/main" id="{E3A2CB6B-CC29-FEE5-7B90-B0642BC8B23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5A3CDDF-16DE-3845-4666-04E6917081A3}"/>
              </a:ext>
            </a:extLst>
          </p:cNvPr>
          <p:cNvSpPr>
            <a:spLocks noGrp="1"/>
          </p:cNvSpPr>
          <p:nvPr>
            <p:ph type="sldNum" sz="quarter" idx="12"/>
          </p:nvPr>
        </p:nvSpPr>
        <p:spPr/>
        <p:txBody>
          <a:bodyPr/>
          <a:lstStyle/>
          <a:p>
            <a:fld id="{273BAE12-D270-459D-897B-6833652BB167}" type="slidenum">
              <a:rPr lang="en-US" smtClean="0"/>
              <a:pPr/>
              <a:t>‹#›</a:t>
            </a:fld>
            <a:endParaRPr lang="en-US" dirty="0"/>
          </a:p>
        </p:txBody>
      </p:sp>
    </p:spTree>
    <p:extLst>
      <p:ext uri="{BB962C8B-B14F-4D97-AF65-F5344CB8AC3E}">
        <p14:creationId xmlns:p14="http://schemas.microsoft.com/office/powerpoint/2010/main" val="715648329"/>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5BD9E9E-3BD7-6EC0-3849-135FE7A27D7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4BF169D-ADCB-7066-3160-BCD1CD11B8E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E852E9-9DEE-295E-AF81-905EFC4752B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517C94-3B1E-4991-BED3-41F8B0158A00}" type="datetime1">
              <a:rPr lang="en-US" smtClean="0"/>
              <a:t>8/19/2025</a:t>
            </a:fld>
            <a:endParaRPr lang="en-US" dirty="0"/>
          </a:p>
        </p:txBody>
      </p:sp>
      <p:sp>
        <p:nvSpPr>
          <p:cNvPr id="5" name="Footer Placeholder 4">
            <a:extLst>
              <a:ext uri="{FF2B5EF4-FFF2-40B4-BE49-F238E27FC236}">
                <a16:creationId xmlns:a16="http://schemas.microsoft.com/office/drawing/2014/main" id="{8254B122-0893-741C-38BC-731537FAC73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E9023B59-F517-C5B5-2B0B-B92D33542CF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3BAE12-D270-459D-897B-6833652BB167}" type="slidenum">
              <a:rPr lang="en-US" smtClean="0"/>
              <a:pPr/>
              <a:t>‹#›</a:t>
            </a:fld>
            <a:endParaRPr lang="en-US" dirty="0"/>
          </a:p>
        </p:txBody>
      </p:sp>
    </p:spTree>
    <p:extLst>
      <p:ext uri="{BB962C8B-B14F-4D97-AF65-F5344CB8AC3E}">
        <p14:creationId xmlns:p14="http://schemas.microsoft.com/office/powerpoint/2010/main" val="2790662087"/>
      </p:ext>
    </p:extLst>
  </p:cSld>
  <p:clrMap bg1="lt1" tx1="dk1" bg2="lt2" tx2="dk2" accent1="accent1" accent2="accent2" accent3="accent3" accent4="accent4" accent5="accent5" accent6="accent6" hlink="hlink" folHlink="folHlink"/>
  <p:sldLayoutIdLst>
    <p:sldLayoutId id="2147484324" r:id="rId1"/>
    <p:sldLayoutId id="2147484325" r:id="rId2"/>
    <p:sldLayoutId id="2147484326" r:id="rId3"/>
    <p:sldLayoutId id="2147484327" r:id="rId4"/>
    <p:sldLayoutId id="2147484328" r:id="rId5"/>
    <p:sldLayoutId id="2147484329" r:id="rId6"/>
    <p:sldLayoutId id="2147484330" r:id="rId7"/>
    <p:sldLayoutId id="2147484331" r:id="rId8"/>
    <p:sldLayoutId id="2147484332" r:id="rId9"/>
    <p:sldLayoutId id="2147484333" r:id="rId10"/>
    <p:sldLayoutId id="2147484334"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62EC7-818B-3841-A381-B5CD06F625C7}"/>
              </a:ext>
            </a:extLst>
          </p:cNvPr>
          <p:cNvSpPr>
            <a:spLocks noGrp="1"/>
          </p:cNvSpPr>
          <p:nvPr>
            <p:ph type="ctrTitle"/>
          </p:nvPr>
        </p:nvSpPr>
        <p:spPr>
          <a:xfrm>
            <a:off x="2042638" y="1439917"/>
            <a:ext cx="8104551" cy="2501306"/>
          </a:xfrm>
        </p:spPr>
        <p:txBody>
          <a:bodyPr anchor="t">
            <a:noAutofit/>
          </a:bodyPr>
          <a:lstStyle/>
          <a:p>
            <a:r>
              <a:rPr lang="en-US" sz="13800" dirty="0">
                <a:solidFill>
                  <a:srgbClr val="FFFFFF"/>
                </a:solidFill>
                <a:latin typeface="Tahoma" panose="020B0604030504040204" pitchFamily="34" charset="0"/>
                <a:ea typeface="Tahoma" panose="020B0604030504040204" pitchFamily="34" charset="0"/>
                <a:cs typeface="Tahoma" panose="020B0604030504040204" pitchFamily="34" charset="0"/>
              </a:rPr>
              <a:t>Title IX</a:t>
            </a:r>
          </a:p>
        </p:txBody>
      </p:sp>
      <p:sp>
        <p:nvSpPr>
          <p:cNvPr id="3" name="Subtitle 2">
            <a:extLst>
              <a:ext uri="{FF2B5EF4-FFF2-40B4-BE49-F238E27FC236}">
                <a16:creationId xmlns:a16="http://schemas.microsoft.com/office/drawing/2014/main" id="{2BD71F8F-01C0-D941-A835-A3453C514628}"/>
              </a:ext>
            </a:extLst>
          </p:cNvPr>
          <p:cNvSpPr>
            <a:spLocks noGrp="1"/>
          </p:cNvSpPr>
          <p:nvPr>
            <p:ph type="subTitle" idx="1"/>
          </p:nvPr>
        </p:nvSpPr>
        <p:spPr>
          <a:xfrm>
            <a:off x="2435153" y="4372149"/>
            <a:ext cx="7151357" cy="729926"/>
          </a:xfrm>
        </p:spPr>
        <p:txBody>
          <a:bodyPr anchor="b">
            <a:normAutofit/>
          </a:bodyPr>
          <a:lstStyle/>
          <a:p>
            <a:r>
              <a:rPr lang="en-US" sz="4400" dirty="0">
                <a:solidFill>
                  <a:srgbClr val="FFFFFF"/>
                </a:solidFill>
              </a:rPr>
              <a:t>FC Student Training</a:t>
            </a:r>
          </a:p>
        </p:txBody>
      </p:sp>
    </p:spTree>
    <p:extLst>
      <p:ext uri="{BB962C8B-B14F-4D97-AF65-F5344CB8AC3E}">
        <p14:creationId xmlns:p14="http://schemas.microsoft.com/office/powerpoint/2010/main" val="566595613"/>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91568E2-6C4C-3AF1-538C-235055570D5B}"/>
              </a:ext>
            </a:extLst>
          </p:cNvPr>
          <p:cNvSpPr txBox="1"/>
          <p:nvPr/>
        </p:nvSpPr>
        <p:spPr>
          <a:xfrm>
            <a:off x="222523" y="1417981"/>
            <a:ext cx="5751443" cy="1938992"/>
          </a:xfrm>
          <a:prstGeom prst="rect">
            <a:avLst/>
          </a:prstGeom>
          <a:solidFill>
            <a:schemeClr val="accent1">
              <a:lumMod val="75000"/>
            </a:schemeClr>
          </a:solidFill>
          <a:ln>
            <a:solidFill>
              <a:schemeClr val="tx1"/>
            </a:solidFill>
          </a:ln>
        </p:spPr>
        <p:txBody>
          <a:bodyPr wrap="square" rtlCol="0">
            <a:spAutoFit/>
          </a:bodyPr>
          <a:lstStyle/>
          <a:p>
            <a:r>
              <a:rPr lang="en-US" sz="4000" b="1" dirty="0"/>
              <a:t>“Complainant</a:t>
            </a:r>
            <a:r>
              <a:rPr lang="en-US" sz="4000" dirty="0"/>
              <a:t>” = person alleged to be the victim of sexual harassment. </a:t>
            </a:r>
          </a:p>
        </p:txBody>
      </p:sp>
      <p:sp>
        <p:nvSpPr>
          <p:cNvPr id="6" name="TextBox 5">
            <a:extLst>
              <a:ext uri="{FF2B5EF4-FFF2-40B4-BE49-F238E27FC236}">
                <a16:creationId xmlns:a16="http://schemas.microsoft.com/office/drawing/2014/main" id="{F93FB93C-8809-BFAC-4525-0A0A789F9CF6}"/>
              </a:ext>
            </a:extLst>
          </p:cNvPr>
          <p:cNvSpPr txBox="1"/>
          <p:nvPr/>
        </p:nvSpPr>
        <p:spPr>
          <a:xfrm>
            <a:off x="6096000" y="1417981"/>
            <a:ext cx="5751443" cy="2554545"/>
          </a:xfrm>
          <a:prstGeom prst="rect">
            <a:avLst/>
          </a:prstGeom>
          <a:solidFill>
            <a:schemeClr val="accent1">
              <a:lumMod val="75000"/>
            </a:schemeClr>
          </a:solidFill>
          <a:ln>
            <a:solidFill>
              <a:schemeClr val="tx1"/>
            </a:solidFill>
          </a:ln>
        </p:spPr>
        <p:txBody>
          <a:bodyPr wrap="square" rtlCol="0">
            <a:spAutoFit/>
          </a:bodyPr>
          <a:lstStyle/>
          <a:p>
            <a:r>
              <a:rPr lang="en-US" sz="4000" b="1" dirty="0"/>
              <a:t>“Respondent</a:t>
            </a:r>
            <a:r>
              <a:rPr lang="en-US" sz="4000" dirty="0"/>
              <a:t>” = person alleged to be the perpetrator of sexual harassment. </a:t>
            </a:r>
          </a:p>
        </p:txBody>
      </p:sp>
      <p:sp>
        <p:nvSpPr>
          <p:cNvPr id="7" name="Title 8">
            <a:extLst>
              <a:ext uri="{FF2B5EF4-FFF2-40B4-BE49-F238E27FC236}">
                <a16:creationId xmlns:a16="http://schemas.microsoft.com/office/drawing/2014/main" id="{675FE895-2A5A-82E2-EE5C-9C1D179B50C7}"/>
              </a:ext>
            </a:extLst>
          </p:cNvPr>
          <p:cNvSpPr>
            <a:spLocks noGrp="1"/>
          </p:cNvSpPr>
          <p:nvPr>
            <p:ph type="title"/>
          </p:nvPr>
        </p:nvSpPr>
        <p:spPr>
          <a:xfrm>
            <a:off x="0" y="0"/>
            <a:ext cx="12192000" cy="1138990"/>
          </a:xfrm>
          <a:solidFill>
            <a:schemeClr val="tx1"/>
          </a:solidFill>
        </p:spPr>
        <p:txBody>
          <a:bodyPr>
            <a:noAutofit/>
          </a:bodyPr>
          <a:lstStyle/>
          <a:p>
            <a:pPr algn="ctr"/>
            <a:r>
              <a:rPr lang="en-US" sz="6600"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Parties Involved</a:t>
            </a:r>
            <a:endParaRPr lang="en-US" sz="7200"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43028614"/>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61D5A85A-4D3B-CB44-96DB-C5F6C0E978E6}"/>
              </a:ext>
            </a:extLst>
          </p:cNvPr>
          <p:cNvSpPr>
            <a:spLocks noGrp="1"/>
          </p:cNvSpPr>
          <p:nvPr>
            <p:ph idx="1"/>
          </p:nvPr>
        </p:nvSpPr>
        <p:spPr>
          <a:xfrm>
            <a:off x="457200" y="1447800"/>
            <a:ext cx="11397916" cy="5295900"/>
          </a:xfrm>
          <a:noFill/>
          <a:ln w="19050">
            <a:noFill/>
          </a:ln>
        </p:spPr>
        <p:txBody>
          <a:bodyPr>
            <a:normAutofit/>
          </a:bodyPr>
          <a:lstStyle/>
          <a:p>
            <a:pPr marL="0" indent="0">
              <a:spcBef>
                <a:spcPts val="0"/>
              </a:spcBef>
              <a:spcAft>
                <a:spcPts val="1200"/>
              </a:spcAft>
              <a:buNone/>
            </a:pPr>
            <a:r>
              <a:rPr lang="en-US" sz="4400" dirty="0">
                <a:solidFill>
                  <a:schemeClr val="bg1"/>
                </a:solidFill>
              </a:rPr>
              <a:t>This Policy applies to conduct… that occurs within any education program or activity over which Florida College exercises substantial control over both the respondent and the context in which the sexual harassment occurs, within the United States</a:t>
            </a:r>
            <a:r>
              <a:rPr lang="en-US" sz="4400" dirty="0">
                <a:solidFill>
                  <a:srgbClr val="FFFF00"/>
                </a:solidFill>
              </a:rPr>
              <a:t>*</a:t>
            </a:r>
            <a:r>
              <a:rPr lang="en-US" sz="4400" dirty="0">
                <a:solidFill>
                  <a:schemeClr val="bg1"/>
                </a:solidFill>
              </a:rPr>
              <a:t>. </a:t>
            </a:r>
          </a:p>
        </p:txBody>
      </p:sp>
      <p:sp>
        <p:nvSpPr>
          <p:cNvPr id="6" name="Title 8">
            <a:extLst>
              <a:ext uri="{FF2B5EF4-FFF2-40B4-BE49-F238E27FC236}">
                <a16:creationId xmlns:a16="http://schemas.microsoft.com/office/drawing/2014/main" id="{B3D9E95B-88EB-B43F-DD09-6018B043E2CB}"/>
              </a:ext>
            </a:extLst>
          </p:cNvPr>
          <p:cNvSpPr>
            <a:spLocks noGrp="1"/>
          </p:cNvSpPr>
          <p:nvPr>
            <p:ph type="title"/>
          </p:nvPr>
        </p:nvSpPr>
        <p:spPr>
          <a:xfrm>
            <a:off x="0" y="0"/>
            <a:ext cx="12192000" cy="1138990"/>
          </a:xfrm>
          <a:solidFill>
            <a:schemeClr val="bg1"/>
          </a:solidFill>
        </p:spPr>
        <p:txBody>
          <a:bodyPr>
            <a:noAutofit/>
          </a:bodyPr>
          <a:lstStyle/>
          <a:p>
            <a:pPr algn="ctr"/>
            <a:r>
              <a:rPr lang="en-US" sz="6600"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Jurisdiction</a:t>
            </a:r>
          </a:p>
        </p:txBody>
      </p:sp>
    </p:spTree>
    <p:extLst>
      <p:ext uri="{BB962C8B-B14F-4D97-AF65-F5344CB8AC3E}">
        <p14:creationId xmlns:p14="http://schemas.microsoft.com/office/powerpoint/2010/main" val="4249926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61D5A85A-4D3B-CB44-96DB-C5F6C0E978E6}"/>
              </a:ext>
            </a:extLst>
          </p:cNvPr>
          <p:cNvSpPr>
            <a:spLocks noGrp="1"/>
          </p:cNvSpPr>
          <p:nvPr>
            <p:ph idx="1"/>
          </p:nvPr>
        </p:nvSpPr>
        <p:spPr>
          <a:xfrm>
            <a:off x="388620" y="1522730"/>
            <a:ext cx="11361420" cy="4970144"/>
          </a:xfrm>
          <a:noFill/>
          <a:ln w="19050">
            <a:noFill/>
          </a:ln>
        </p:spPr>
        <p:txBody>
          <a:bodyPr>
            <a:normAutofit/>
          </a:bodyPr>
          <a:lstStyle/>
          <a:p>
            <a:pPr>
              <a:spcBef>
                <a:spcPts val="0"/>
              </a:spcBef>
              <a:spcAft>
                <a:spcPts val="1200"/>
              </a:spcAft>
            </a:pPr>
            <a:r>
              <a:rPr lang="en-US" sz="4400" dirty="0"/>
              <a:t>If you or someone else is in immediate danger, call </a:t>
            </a:r>
            <a:r>
              <a:rPr lang="en-US" sz="4400" b="1" u="sng" dirty="0"/>
              <a:t>911</a:t>
            </a:r>
            <a:r>
              <a:rPr lang="en-US" sz="4400" dirty="0"/>
              <a:t>.</a:t>
            </a:r>
          </a:p>
          <a:p>
            <a:pPr>
              <a:spcBef>
                <a:spcPts val="0"/>
              </a:spcBef>
              <a:spcAft>
                <a:spcPts val="1200"/>
              </a:spcAft>
            </a:pPr>
            <a:r>
              <a:rPr lang="en-US" sz="4400" dirty="0"/>
              <a:t>If you or someone else has been a victim of assault, call </a:t>
            </a:r>
            <a:r>
              <a:rPr lang="en-US" sz="4400" b="1" u="sng" dirty="0"/>
              <a:t>911</a:t>
            </a:r>
            <a:r>
              <a:rPr lang="en-US" sz="4400" dirty="0"/>
              <a:t> and seek </a:t>
            </a:r>
            <a:r>
              <a:rPr lang="en-US" sz="4400" b="1" u="sng" dirty="0"/>
              <a:t>medical attention</a:t>
            </a:r>
            <a:r>
              <a:rPr lang="en-US" sz="4400" dirty="0"/>
              <a:t>.</a:t>
            </a:r>
          </a:p>
          <a:p>
            <a:pPr lvl="1">
              <a:spcBef>
                <a:spcPts val="0"/>
              </a:spcBef>
              <a:spcAft>
                <a:spcPts val="1200"/>
              </a:spcAft>
            </a:pPr>
            <a:r>
              <a:rPr lang="en-US" sz="3500" dirty="0"/>
              <a:t>It is important to preserve evidence: the victim should not bathe or change clothes. The incident should be reported immediately to law enforcement or to FC personnel who can help call law enforcement.</a:t>
            </a:r>
          </a:p>
        </p:txBody>
      </p:sp>
      <p:sp>
        <p:nvSpPr>
          <p:cNvPr id="5" name="Title 8">
            <a:extLst>
              <a:ext uri="{FF2B5EF4-FFF2-40B4-BE49-F238E27FC236}">
                <a16:creationId xmlns:a16="http://schemas.microsoft.com/office/drawing/2014/main" id="{5DB33D3F-FB11-F62E-4F7A-60FC4870F3FD}"/>
              </a:ext>
            </a:extLst>
          </p:cNvPr>
          <p:cNvSpPr>
            <a:spLocks noGrp="1"/>
          </p:cNvSpPr>
          <p:nvPr>
            <p:ph type="title"/>
          </p:nvPr>
        </p:nvSpPr>
        <p:spPr>
          <a:xfrm>
            <a:off x="0" y="0"/>
            <a:ext cx="12192000" cy="1138990"/>
          </a:xfrm>
          <a:solidFill>
            <a:schemeClr val="tx1"/>
          </a:solidFill>
        </p:spPr>
        <p:txBody>
          <a:bodyPr>
            <a:noAutofit/>
          </a:bodyPr>
          <a:lstStyle/>
          <a:p>
            <a:pPr algn="ctr"/>
            <a:r>
              <a:rPr lang="en-US" sz="6600"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What to do in an Incident?</a:t>
            </a:r>
          </a:p>
        </p:txBody>
      </p:sp>
    </p:spTree>
    <p:extLst>
      <p:ext uri="{BB962C8B-B14F-4D97-AF65-F5344CB8AC3E}">
        <p14:creationId xmlns:p14="http://schemas.microsoft.com/office/powerpoint/2010/main" val="138140379"/>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wipe(up)">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0">
                                            <p:txEl>
                                              <p:pRg st="1" end="1"/>
                                            </p:txEl>
                                          </p:spTgt>
                                        </p:tgtEl>
                                        <p:attrNameLst>
                                          <p:attrName>style.visibility</p:attrName>
                                        </p:attrNameLst>
                                      </p:cBhvr>
                                      <p:to>
                                        <p:strVal val="visible"/>
                                      </p:to>
                                    </p:set>
                                    <p:animEffect transition="in" filter="wipe(up)">
                                      <p:cBhvr>
                                        <p:cTn id="12" dur="500"/>
                                        <p:tgtEl>
                                          <p:spTgt spid="10">
                                            <p:txEl>
                                              <p:pRg st="1" end="1"/>
                                            </p:txEl>
                                          </p:spTgt>
                                        </p:tgtEl>
                                      </p:cBhvr>
                                    </p:animEffect>
                                  </p:childTnLst>
                                </p:cTn>
                              </p:par>
                              <p:par>
                                <p:cTn id="13" presetID="22" presetClass="entr" presetSubtype="1" fill="hold" grpId="0" nodeType="withEffect">
                                  <p:stCondLst>
                                    <p:cond delay="0"/>
                                  </p:stCondLst>
                                  <p:childTnLst>
                                    <p:set>
                                      <p:cBhvr>
                                        <p:cTn id="14" dur="1" fill="hold">
                                          <p:stCondLst>
                                            <p:cond delay="0"/>
                                          </p:stCondLst>
                                        </p:cTn>
                                        <p:tgtEl>
                                          <p:spTgt spid="10">
                                            <p:txEl>
                                              <p:pRg st="2" end="2"/>
                                            </p:txEl>
                                          </p:spTgt>
                                        </p:tgtEl>
                                        <p:attrNameLst>
                                          <p:attrName>style.visibility</p:attrName>
                                        </p:attrNameLst>
                                      </p:cBhvr>
                                      <p:to>
                                        <p:strVal val="visible"/>
                                      </p:to>
                                    </p:set>
                                    <p:animEffect transition="in" filter="wipe(up)">
                                      <p:cBhvr>
                                        <p:cTn id="15" dur="500"/>
                                        <p:tgtEl>
                                          <p:spTgt spid="1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8" name="Content Placeholder 9">
            <a:extLst>
              <a:ext uri="{FF2B5EF4-FFF2-40B4-BE49-F238E27FC236}">
                <a16:creationId xmlns:a16="http://schemas.microsoft.com/office/drawing/2014/main" id="{7BB1A3D2-19FD-8FDF-8487-4E15B153ABDE}"/>
              </a:ext>
            </a:extLst>
          </p:cNvPr>
          <p:cNvSpPr>
            <a:spLocks noGrp="1"/>
          </p:cNvSpPr>
          <p:nvPr>
            <p:ph idx="1"/>
          </p:nvPr>
        </p:nvSpPr>
        <p:spPr>
          <a:xfrm>
            <a:off x="178225" y="1259757"/>
            <a:ext cx="2925945" cy="4932496"/>
          </a:xfrm>
          <a:solidFill>
            <a:schemeClr val="accent1">
              <a:lumMod val="75000"/>
            </a:schemeClr>
          </a:solidFill>
          <a:ln w="19050">
            <a:solidFill>
              <a:schemeClr val="bg1"/>
            </a:solidFill>
          </a:ln>
        </p:spPr>
        <p:txBody>
          <a:bodyPr anchor="t" anchorCtr="0">
            <a:normAutofit/>
          </a:bodyPr>
          <a:lstStyle/>
          <a:p>
            <a:pPr marL="0" indent="0">
              <a:lnSpc>
                <a:spcPct val="100000"/>
              </a:lnSpc>
              <a:spcBef>
                <a:spcPts val="0"/>
              </a:spcBef>
              <a:spcAft>
                <a:spcPts val="600"/>
              </a:spcAft>
              <a:buNone/>
            </a:pPr>
            <a:r>
              <a:rPr lang="en-US" sz="4000" b="1" dirty="0">
                <a:solidFill>
                  <a:schemeClr val="bg1"/>
                </a:solidFill>
              </a:rPr>
              <a:t>TIX Coordinator: </a:t>
            </a:r>
          </a:p>
          <a:p>
            <a:pPr marL="352425" indent="-352425">
              <a:lnSpc>
                <a:spcPct val="100000"/>
              </a:lnSpc>
              <a:spcBef>
                <a:spcPts val="0"/>
              </a:spcBef>
              <a:spcAft>
                <a:spcPts val="600"/>
              </a:spcAft>
            </a:pPr>
            <a:r>
              <a:rPr lang="en-US" sz="3600" dirty="0">
                <a:solidFill>
                  <a:schemeClr val="bg1"/>
                </a:solidFill>
              </a:rPr>
              <a:t>online form, email, phone, note, face to face…</a:t>
            </a:r>
          </a:p>
        </p:txBody>
      </p:sp>
      <p:sp>
        <p:nvSpPr>
          <p:cNvPr id="11" name="Content Placeholder 9">
            <a:extLst>
              <a:ext uri="{FF2B5EF4-FFF2-40B4-BE49-F238E27FC236}">
                <a16:creationId xmlns:a16="http://schemas.microsoft.com/office/drawing/2014/main" id="{E6FA1FDD-D2EC-BB10-013B-06F5338BEC5A}"/>
              </a:ext>
            </a:extLst>
          </p:cNvPr>
          <p:cNvSpPr txBox="1">
            <a:spLocks/>
          </p:cNvSpPr>
          <p:nvPr/>
        </p:nvSpPr>
        <p:spPr>
          <a:xfrm>
            <a:off x="3342788" y="1288531"/>
            <a:ext cx="2743200" cy="4903721"/>
          </a:xfrm>
          <a:prstGeom prst="rect">
            <a:avLst/>
          </a:prstGeom>
          <a:solidFill>
            <a:schemeClr val="accent1">
              <a:lumMod val="75000"/>
            </a:schemeClr>
          </a:solidFill>
          <a:ln w="19050">
            <a:solidFill>
              <a:schemeClr val="bg1"/>
            </a:solidFill>
          </a:ln>
        </p:spPr>
        <p:txBody>
          <a:bodyPr vert="horz" lIns="91440" tIns="45720" rIns="91440" bIns="45720" rtlCol="0" anchor="t" anchorCtr="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1200"/>
              </a:spcAft>
              <a:buFont typeface="Arial" panose="020B0604020202020204" pitchFamily="34" charset="0"/>
              <a:buNone/>
            </a:pPr>
            <a:r>
              <a:rPr lang="en-US" sz="4000" b="1" dirty="0">
                <a:solidFill>
                  <a:schemeClr val="bg1"/>
                </a:solidFill>
              </a:rPr>
              <a:t>Any non-student employee</a:t>
            </a:r>
          </a:p>
        </p:txBody>
      </p:sp>
      <p:sp>
        <p:nvSpPr>
          <p:cNvPr id="12" name="Content Placeholder 9">
            <a:extLst>
              <a:ext uri="{FF2B5EF4-FFF2-40B4-BE49-F238E27FC236}">
                <a16:creationId xmlns:a16="http://schemas.microsoft.com/office/drawing/2014/main" id="{6D19D339-B629-1034-E55E-572ED7027B59}"/>
              </a:ext>
            </a:extLst>
          </p:cNvPr>
          <p:cNvSpPr txBox="1">
            <a:spLocks/>
          </p:cNvSpPr>
          <p:nvPr/>
        </p:nvSpPr>
        <p:spPr>
          <a:xfrm>
            <a:off x="6306556" y="1259757"/>
            <a:ext cx="2743200" cy="4903720"/>
          </a:xfrm>
          <a:prstGeom prst="rect">
            <a:avLst/>
          </a:prstGeom>
          <a:solidFill>
            <a:schemeClr val="accent1">
              <a:lumMod val="75000"/>
            </a:schemeClr>
          </a:solidFill>
          <a:ln w="19050">
            <a:solidFill>
              <a:schemeClr val="bg1"/>
            </a:solidFill>
          </a:ln>
        </p:spPr>
        <p:txBody>
          <a:bodyPr vert="horz" lIns="91440" tIns="45720" rIns="91440" bIns="45720" rtlCol="0" anchor="t" anchorCtr="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1200"/>
              </a:spcAft>
              <a:buFont typeface="Arial" panose="020B0604020202020204" pitchFamily="34" charset="0"/>
              <a:buNone/>
            </a:pPr>
            <a:r>
              <a:rPr lang="en-US" sz="4000" b="1" dirty="0">
                <a:solidFill>
                  <a:schemeClr val="bg1"/>
                </a:solidFill>
              </a:rPr>
              <a:t>The confidential source (Stacy Butler or Julie Sanchez) </a:t>
            </a:r>
          </a:p>
        </p:txBody>
      </p:sp>
      <p:sp>
        <p:nvSpPr>
          <p:cNvPr id="3" name="Content Placeholder 9">
            <a:extLst>
              <a:ext uri="{FF2B5EF4-FFF2-40B4-BE49-F238E27FC236}">
                <a16:creationId xmlns:a16="http://schemas.microsoft.com/office/drawing/2014/main" id="{BDB63F67-EB83-609F-CBDA-4F9B082C544B}"/>
              </a:ext>
            </a:extLst>
          </p:cNvPr>
          <p:cNvSpPr txBox="1">
            <a:spLocks/>
          </p:cNvSpPr>
          <p:nvPr/>
        </p:nvSpPr>
        <p:spPr>
          <a:xfrm>
            <a:off x="9256295" y="1288532"/>
            <a:ext cx="2743200" cy="4903720"/>
          </a:xfrm>
          <a:prstGeom prst="rect">
            <a:avLst/>
          </a:prstGeom>
          <a:solidFill>
            <a:schemeClr val="accent1">
              <a:lumMod val="75000"/>
            </a:schemeClr>
          </a:solidFill>
          <a:ln w="19050">
            <a:solidFill>
              <a:schemeClr val="bg1"/>
            </a:solidFill>
          </a:ln>
        </p:spPr>
        <p:txBody>
          <a:bodyPr vert="horz" lIns="91440" tIns="45720" rIns="91440" bIns="45720" rtlCol="0" anchor="t" anchorCtr="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1200"/>
              </a:spcAft>
              <a:buFont typeface="Arial" panose="020B0604020202020204" pitchFamily="34" charset="0"/>
              <a:buNone/>
            </a:pPr>
            <a:r>
              <a:rPr lang="en-US" sz="4000" b="1" dirty="0">
                <a:solidFill>
                  <a:schemeClr val="bg1"/>
                </a:solidFill>
              </a:rPr>
              <a:t>Local authorities (e.g. Police)</a:t>
            </a:r>
          </a:p>
        </p:txBody>
      </p:sp>
      <p:sp>
        <p:nvSpPr>
          <p:cNvPr id="6" name="Title 8">
            <a:extLst>
              <a:ext uri="{FF2B5EF4-FFF2-40B4-BE49-F238E27FC236}">
                <a16:creationId xmlns:a16="http://schemas.microsoft.com/office/drawing/2014/main" id="{19E98B69-2B40-819F-221A-48C687C735D1}"/>
              </a:ext>
            </a:extLst>
          </p:cNvPr>
          <p:cNvSpPr>
            <a:spLocks noGrp="1"/>
          </p:cNvSpPr>
          <p:nvPr>
            <p:ph type="title"/>
          </p:nvPr>
        </p:nvSpPr>
        <p:spPr>
          <a:xfrm>
            <a:off x="0" y="0"/>
            <a:ext cx="12192000" cy="1138990"/>
          </a:xfrm>
          <a:solidFill>
            <a:schemeClr val="bg1"/>
          </a:solidFill>
        </p:spPr>
        <p:txBody>
          <a:bodyPr>
            <a:noAutofit/>
          </a:bodyPr>
          <a:lstStyle/>
          <a:p>
            <a:pPr algn="ctr"/>
            <a:r>
              <a:rPr lang="en-US" sz="6600"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How do I Report? Tell…</a:t>
            </a:r>
          </a:p>
        </p:txBody>
      </p:sp>
      <p:sp>
        <p:nvSpPr>
          <p:cNvPr id="2" name="TextBox 1">
            <a:extLst>
              <a:ext uri="{FF2B5EF4-FFF2-40B4-BE49-F238E27FC236}">
                <a16:creationId xmlns:a16="http://schemas.microsoft.com/office/drawing/2014/main" id="{0B45516A-A4D8-61BD-2671-0536F2F768D7}"/>
              </a:ext>
            </a:extLst>
          </p:cNvPr>
          <p:cNvSpPr txBox="1"/>
          <p:nvPr/>
        </p:nvSpPr>
        <p:spPr>
          <a:xfrm>
            <a:off x="7923381" y="5470979"/>
            <a:ext cx="4268619" cy="1384995"/>
          </a:xfrm>
          <a:prstGeom prst="rect">
            <a:avLst/>
          </a:prstGeom>
          <a:solidFill>
            <a:srgbClr val="EFFF93"/>
          </a:solidFill>
        </p:spPr>
        <p:txBody>
          <a:bodyPr wrap="square" rtlCol="0">
            <a:spAutoFit/>
          </a:bodyPr>
          <a:lstStyle/>
          <a:p>
            <a:pPr algn="ctr"/>
            <a:r>
              <a:rPr lang="en-US" sz="2800" b="1" dirty="0"/>
              <a:t>A report may be anonymous. However, it limits ability to follow-up.</a:t>
            </a:r>
          </a:p>
        </p:txBody>
      </p:sp>
    </p:spTree>
    <p:extLst>
      <p:ext uri="{BB962C8B-B14F-4D97-AF65-F5344CB8AC3E}">
        <p14:creationId xmlns:p14="http://schemas.microsoft.com/office/powerpoint/2010/main" val="852369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bg/>
                                          </p:spTgt>
                                        </p:tgtEl>
                                        <p:attrNameLst>
                                          <p:attrName>style.visibility</p:attrName>
                                        </p:attrNameLst>
                                      </p:cBhvr>
                                      <p:to>
                                        <p:strVal val="visible"/>
                                      </p:to>
                                    </p:set>
                                    <p:animEffect transition="in" filter="fade">
                                      <p:cBhvr>
                                        <p:cTn id="7" dur="500"/>
                                        <p:tgtEl>
                                          <p:spTgt spid="8">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500"/>
                                        <p:tgtEl>
                                          <p:spTgt spid="8">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8">
                                            <p:txEl>
                                              <p:pRg st="1" end="1"/>
                                            </p:txEl>
                                          </p:spTgt>
                                        </p:tgtEl>
                                        <p:attrNameLst>
                                          <p:attrName>style.visibility</p:attrName>
                                        </p:attrNameLst>
                                      </p:cBhvr>
                                      <p:to>
                                        <p:strVal val="visible"/>
                                      </p:to>
                                    </p:set>
                                    <p:animEffect transition="in" filter="fade">
                                      <p:cBhvr>
                                        <p:cTn id="13" dur="500"/>
                                        <p:tgtEl>
                                          <p:spTgt spid="8">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fade">
                                      <p:cBhvr>
                                        <p:cTn id="18" dur="500"/>
                                        <p:tgtEl>
                                          <p:spTgt spid="11"/>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500"/>
                                        <p:tgtEl>
                                          <p:spTgt spid="12"/>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tgtEl>
                                        <p:attrNameLst>
                                          <p:attrName>style.visibility</p:attrName>
                                        </p:attrNameLst>
                                      </p:cBhvr>
                                      <p:to>
                                        <p:strVal val="visible"/>
                                      </p:to>
                                    </p:set>
                                    <p:animEffect transition="in" filter="fade">
                                      <p:cBhvr>
                                        <p:cTn id="28" dur="500"/>
                                        <p:tgtEl>
                                          <p:spTgt spid="3"/>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1" fill="hold" grpId="0" nodeType="clickEffect">
                                  <p:stCondLst>
                                    <p:cond delay="0"/>
                                  </p:stCondLst>
                                  <p:childTnLst>
                                    <p:set>
                                      <p:cBhvr>
                                        <p:cTn id="32" dur="1" fill="hold">
                                          <p:stCondLst>
                                            <p:cond delay="0"/>
                                          </p:stCondLst>
                                        </p:cTn>
                                        <p:tgtEl>
                                          <p:spTgt spid="2"/>
                                        </p:tgtEl>
                                        <p:attrNameLst>
                                          <p:attrName>style.visibility</p:attrName>
                                        </p:attrNameLst>
                                      </p:cBhvr>
                                      <p:to>
                                        <p:strVal val="visible"/>
                                      </p:to>
                                    </p:set>
                                    <p:animEffect transition="in" filter="wipe(up)">
                                      <p:cBhvr>
                                        <p:cTn id="3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animBg="1"/>
      <p:bldP spid="11" grpId="0" animBg="1"/>
      <p:bldP spid="12" grpId="0" animBg="1"/>
      <p:bldP spid="3" grpId="0" animBg="1"/>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61D5A85A-4D3B-CB44-96DB-C5F6C0E978E6}"/>
              </a:ext>
            </a:extLst>
          </p:cNvPr>
          <p:cNvSpPr>
            <a:spLocks noGrp="1"/>
          </p:cNvSpPr>
          <p:nvPr>
            <p:ph idx="1"/>
          </p:nvPr>
        </p:nvSpPr>
        <p:spPr>
          <a:xfrm>
            <a:off x="457200" y="1447800"/>
            <a:ext cx="11532870" cy="4964430"/>
          </a:xfrm>
          <a:noFill/>
          <a:ln w="19050">
            <a:noFill/>
          </a:ln>
        </p:spPr>
        <p:txBody>
          <a:bodyPr>
            <a:normAutofit/>
          </a:bodyPr>
          <a:lstStyle/>
          <a:p>
            <a:pPr marL="0" indent="0">
              <a:lnSpc>
                <a:spcPct val="110000"/>
              </a:lnSpc>
              <a:spcBef>
                <a:spcPts val="0"/>
              </a:spcBef>
              <a:spcAft>
                <a:spcPts val="600"/>
              </a:spcAft>
              <a:buNone/>
            </a:pPr>
            <a:r>
              <a:rPr lang="en-US" sz="3600" dirty="0">
                <a:solidFill>
                  <a:schemeClr val="bg1"/>
                </a:solidFill>
              </a:rPr>
              <a:t>All (most) employees are Responsible Employees, or </a:t>
            </a:r>
            <a:r>
              <a:rPr lang="en-US" sz="3600" b="1" dirty="0">
                <a:solidFill>
                  <a:schemeClr val="bg1"/>
                </a:solidFill>
              </a:rPr>
              <a:t>Officials With Authority </a:t>
            </a:r>
            <a:r>
              <a:rPr lang="en-US" sz="3600" dirty="0">
                <a:solidFill>
                  <a:schemeClr val="bg1"/>
                </a:solidFill>
              </a:rPr>
              <a:t>(</a:t>
            </a:r>
            <a:r>
              <a:rPr lang="en-US" sz="3600" b="1" dirty="0">
                <a:solidFill>
                  <a:schemeClr val="bg1"/>
                </a:solidFill>
              </a:rPr>
              <a:t>OWA</a:t>
            </a:r>
            <a:r>
              <a:rPr lang="en-US" sz="3600" dirty="0">
                <a:solidFill>
                  <a:schemeClr val="bg1"/>
                </a:solidFill>
              </a:rPr>
              <a:t>).</a:t>
            </a:r>
          </a:p>
          <a:p>
            <a:pPr marL="457200">
              <a:lnSpc>
                <a:spcPct val="100000"/>
              </a:lnSpc>
              <a:spcBef>
                <a:spcPts val="0"/>
              </a:spcBef>
              <a:spcAft>
                <a:spcPts val="600"/>
              </a:spcAft>
            </a:pPr>
            <a:r>
              <a:rPr lang="en-US" sz="3600" dirty="0">
                <a:solidFill>
                  <a:schemeClr val="bg1"/>
                </a:solidFill>
              </a:rPr>
              <a:t>Must report any </a:t>
            </a:r>
            <a:r>
              <a:rPr lang="en-US" sz="3600" u="sng" dirty="0">
                <a:solidFill>
                  <a:schemeClr val="bg1"/>
                </a:solidFill>
              </a:rPr>
              <a:t>actual</a:t>
            </a:r>
            <a:r>
              <a:rPr lang="en-US" sz="3600" dirty="0">
                <a:solidFill>
                  <a:schemeClr val="bg1"/>
                </a:solidFill>
              </a:rPr>
              <a:t> or </a:t>
            </a:r>
            <a:r>
              <a:rPr lang="en-US" sz="3600" u="sng" dirty="0">
                <a:solidFill>
                  <a:schemeClr val="bg1"/>
                </a:solidFill>
              </a:rPr>
              <a:t>suspected</a:t>
            </a:r>
            <a:r>
              <a:rPr lang="en-US" sz="3600" dirty="0">
                <a:solidFill>
                  <a:schemeClr val="bg1"/>
                </a:solidFill>
              </a:rPr>
              <a:t> TIX violation to the TIX Coordinator, whether or not the alleged victim reports. </a:t>
            </a:r>
          </a:p>
          <a:p>
            <a:pPr marL="457200">
              <a:lnSpc>
                <a:spcPct val="100000"/>
              </a:lnSpc>
              <a:spcBef>
                <a:spcPts val="0"/>
              </a:spcBef>
              <a:spcAft>
                <a:spcPts val="600"/>
              </a:spcAft>
            </a:pPr>
            <a:r>
              <a:rPr lang="en-US" sz="3600" dirty="0">
                <a:solidFill>
                  <a:schemeClr val="bg1"/>
                </a:solidFill>
              </a:rPr>
              <a:t>Must share all information known: identities of parties, date, time, location, &amp; details about the incident.</a:t>
            </a:r>
          </a:p>
          <a:p>
            <a:pPr marL="457200">
              <a:lnSpc>
                <a:spcPct val="100000"/>
              </a:lnSpc>
              <a:spcBef>
                <a:spcPts val="0"/>
              </a:spcBef>
              <a:spcAft>
                <a:spcPts val="600"/>
              </a:spcAft>
            </a:pPr>
            <a:r>
              <a:rPr lang="en-US" sz="3600" dirty="0">
                <a:solidFill>
                  <a:schemeClr val="bg1"/>
                </a:solidFill>
              </a:rPr>
              <a:t>When on OWA has knowledge, the college has “</a:t>
            </a:r>
            <a:r>
              <a:rPr lang="en-US" sz="3600" b="1" dirty="0">
                <a:solidFill>
                  <a:schemeClr val="bg1"/>
                </a:solidFill>
              </a:rPr>
              <a:t>actual knowledge</a:t>
            </a:r>
            <a:r>
              <a:rPr lang="en-US" sz="3600" dirty="0">
                <a:solidFill>
                  <a:schemeClr val="bg1"/>
                </a:solidFill>
              </a:rPr>
              <a:t>”</a:t>
            </a:r>
            <a:r>
              <a:rPr lang="en-US" sz="3600" dirty="0">
                <a:solidFill>
                  <a:srgbClr val="FFFF00"/>
                </a:solidFill>
              </a:rPr>
              <a:t>*</a:t>
            </a:r>
            <a:r>
              <a:rPr lang="en-US" sz="3600" dirty="0">
                <a:solidFill>
                  <a:schemeClr val="bg1"/>
                </a:solidFill>
              </a:rPr>
              <a:t> and is obligated to respond.</a:t>
            </a:r>
          </a:p>
        </p:txBody>
      </p:sp>
      <p:sp>
        <p:nvSpPr>
          <p:cNvPr id="5" name="Title 8">
            <a:extLst>
              <a:ext uri="{FF2B5EF4-FFF2-40B4-BE49-F238E27FC236}">
                <a16:creationId xmlns:a16="http://schemas.microsoft.com/office/drawing/2014/main" id="{B82DFF27-7947-1BC8-B787-DA4EC006D3FF}"/>
              </a:ext>
            </a:extLst>
          </p:cNvPr>
          <p:cNvSpPr>
            <a:spLocks noGrp="1"/>
          </p:cNvSpPr>
          <p:nvPr>
            <p:ph type="title"/>
          </p:nvPr>
        </p:nvSpPr>
        <p:spPr>
          <a:xfrm>
            <a:off x="0" y="0"/>
            <a:ext cx="12192000" cy="1138990"/>
          </a:xfrm>
          <a:solidFill>
            <a:schemeClr val="bg1"/>
          </a:solidFill>
        </p:spPr>
        <p:txBody>
          <a:bodyPr>
            <a:noAutofit/>
          </a:bodyPr>
          <a:lstStyle/>
          <a:p>
            <a:pPr algn="ctr"/>
            <a:r>
              <a:rPr lang="en-US" sz="6600"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Responsible Employees</a:t>
            </a:r>
          </a:p>
        </p:txBody>
      </p:sp>
    </p:spTree>
    <p:extLst>
      <p:ext uri="{BB962C8B-B14F-4D97-AF65-F5344CB8AC3E}">
        <p14:creationId xmlns:p14="http://schemas.microsoft.com/office/powerpoint/2010/main" val="1028936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animEffect transition="in" filter="wipe(up)">
                                      <p:cBhvr>
                                        <p:cTn id="7" dur="500"/>
                                        <p:tgtEl>
                                          <p:spTgt spid="10">
                                            <p:txEl>
                                              <p:pRg st="1" end="1"/>
                                            </p:txEl>
                                          </p:spTgt>
                                        </p:tgtEl>
                                      </p:cBhvr>
                                    </p:animEffect>
                                  </p:childTnLst>
                                  <p:subTnLst>
                                    <p:animClr clrSpc="rgb" dir="cw">
                                      <p:cBhvr override="childStyle">
                                        <p:cTn dur="1" fill="hold" display="0" masterRel="nextClick" afterEffect="1"/>
                                        <p:tgtEl>
                                          <p:spTgt spid="10">
                                            <p:txEl>
                                              <p:pRg st="1" end="1"/>
                                            </p:txEl>
                                          </p:spTgt>
                                        </p:tgtEl>
                                        <p:attrNameLst>
                                          <p:attrName>ppt_c</p:attrName>
                                        </p:attrNameLst>
                                      </p:cBhvr>
                                      <p:to>
                                        <a:srgbClr val="CBCBCB"/>
                                      </p:to>
                                    </p:animClr>
                                  </p:sub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0">
                                            <p:txEl>
                                              <p:pRg st="2" end="2"/>
                                            </p:txEl>
                                          </p:spTgt>
                                        </p:tgtEl>
                                        <p:attrNameLst>
                                          <p:attrName>style.visibility</p:attrName>
                                        </p:attrNameLst>
                                      </p:cBhvr>
                                      <p:to>
                                        <p:strVal val="visible"/>
                                      </p:to>
                                    </p:set>
                                    <p:animEffect transition="in" filter="wipe(up)">
                                      <p:cBhvr>
                                        <p:cTn id="12" dur="500"/>
                                        <p:tgtEl>
                                          <p:spTgt spid="10">
                                            <p:txEl>
                                              <p:pRg st="2" end="2"/>
                                            </p:txEl>
                                          </p:spTgt>
                                        </p:tgtEl>
                                      </p:cBhvr>
                                    </p:animEffect>
                                  </p:childTnLst>
                                  <p:subTnLst>
                                    <p:animClr clrSpc="rgb" dir="cw">
                                      <p:cBhvr override="childStyle">
                                        <p:cTn dur="1" fill="hold" display="0" masterRel="nextClick" afterEffect="1"/>
                                        <p:tgtEl>
                                          <p:spTgt spid="10">
                                            <p:txEl>
                                              <p:pRg st="2" end="2"/>
                                            </p:txEl>
                                          </p:spTgt>
                                        </p:tgtEl>
                                        <p:attrNameLst>
                                          <p:attrName>ppt_c</p:attrName>
                                        </p:attrNameLst>
                                      </p:cBhvr>
                                      <p:to>
                                        <a:srgbClr val="CBCBCB"/>
                                      </p:to>
                                    </p:animClr>
                                  </p:sub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0">
                                            <p:txEl>
                                              <p:pRg st="3" end="3"/>
                                            </p:txEl>
                                          </p:spTgt>
                                        </p:tgtEl>
                                        <p:attrNameLst>
                                          <p:attrName>style.visibility</p:attrName>
                                        </p:attrNameLst>
                                      </p:cBhvr>
                                      <p:to>
                                        <p:strVal val="visible"/>
                                      </p:to>
                                    </p:set>
                                    <p:animEffect transition="in" filter="wipe(up)">
                                      <p:cBhvr>
                                        <p:cTn id="17" dur="500"/>
                                        <p:tgtEl>
                                          <p:spTgt spid="1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Content Placeholder 9">
            <a:extLst>
              <a:ext uri="{FF2B5EF4-FFF2-40B4-BE49-F238E27FC236}">
                <a16:creationId xmlns:a16="http://schemas.microsoft.com/office/drawing/2014/main" id="{05767BD5-3A61-FCDE-0D26-D5B161527783}"/>
              </a:ext>
            </a:extLst>
          </p:cNvPr>
          <p:cNvSpPr>
            <a:spLocks noGrp="1"/>
          </p:cNvSpPr>
          <p:nvPr>
            <p:ph idx="1"/>
          </p:nvPr>
        </p:nvSpPr>
        <p:spPr>
          <a:xfrm>
            <a:off x="393700" y="1300792"/>
            <a:ext cx="11409680" cy="5192082"/>
          </a:xfrm>
          <a:noFill/>
          <a:ln w="19050">
            <a:noFill/>
          </a:ln>
        </p:spPr>
        <p:txBody>
          <a:bodyPr>
            <a:normAutofit/>
          </a:bodyPr>
          <a:lstStyle/>
          <a:p>
            <a:pPr marL="0" indent="0">
              <a:spcBef>
                <a:spcPts val="0"/>
              </a:spcBef>
              <a:spcAft>
                <a:spcPts val="1200"/>
              </a:spcAft>
              <a:buNone/>
            </a:pPr>
            <a:r>
              <a:rPr lang="en-US" sz="4400" dirty="0"/>
              <a:t>“If a complainant does not wish for their name to be shared, does not wish for an investigation to take place, or does not want a formal resolution to be pursued, the complainant may make such a request to the Title IX Coordinator.”</a:t>
            </a:r>
          </a:p>
        </p:txBody>
      </p:sp>
      <p:sp>
        <p:nvSpPr>
          <p:cNvPr id="5" name="Title 8">
            <a:extLst>
              <a:ext uri="{FF2B5EF4-FFF2-40B4-BE49-F238E27FC236}">
                <a16:creationId xmlns:a16="http://schemas.microsoft.com/office/drawing/2014/main" id="{0593A91F-FDA8-37D3-5635-86FC98343929}"/>
              </a:ext>
            </a:extLst>
          </p:cNvPr>
          <p:cNvSpPr>
            <a:spLocks noGrp="1"/>
          </p:cNvSpPr>
          <p:nvPr>
            <p:ph type="title"/>
          </p:nvPr>
        </p:nvSpPr>
        <p:spPr>
          <a:xfrm>
            <a:off x="0" y="0"/>
            <a:ext cx="12192000" cy="1138990"/>
          </a:xfrm>
          <a:solidFill>
            <a:schemeClr val="tx1"/>
          </a:solidFill>
        </p:spPr>
        <p:txBody>
          <a:bodyPr>
            <a:noAutofit/>
          </a:bodyPr>
          <a:lstStyle/>
          <a:p>
            <a:pPr algn="ctr"/>
            <a:r>
              <a:rPr lang="en-US" sz="6600"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Privacy</a:t>
            </a:r>
          </a:p>
        </p:txBody>
      </p:sp>
    </p:spTree>
    <p:extLst>
      <p:ext uri="{BB962C8B-B14F-4D97-AF65-F5344CB8AC3E}">
        <p14:creationId xmlns:p14="http://schemas.microsoft.com/office/powerpoint/2010/main" val="2258676252"/>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up)">
                                      <p:cBhvr>
                                        <p:cTn id="7"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Content Placeholder 9">
            <a:extLst>
              <a:ext uri="{FF2B5EF4-FFF2-40B4-BE49-F238E27FC236}">
                <a16:creationId xmlns:a16="http://schemas.microsoft.com/office/drawing/2014/main" id="{05767BD5-3A61-FCDE-0D26-D5B161527783}"/>
              </a:ext>
            </a:extLst>
          </p:cNvPr>
          <p:cNvSpPr>
            <a:spLocks noGrp="1"/>
          </p:cNvSpPr>
          <p:nvPr>
            <p:ph idx="1"/>
          </p:nvPr>
        </p:nvSpPr>
        <p:spPr>
          <a:xfrm>
            <a:off x="334779" y="1364960"/>
            <a:ext cx="11632632" cy="4835524"/>
          </a:xfrm>
          <a:noFill/>
          <a:ln w="19050">
            <a:noFill/>
          </a:ln>
        </p:spPr>
        <p:txBody>
          <a:bodyPr>
            <a:noAutofit/>
          </a:bodyPr>
          <a:lstStyle/>
          <a:p>
            <a:pPr marL="0" indent="0">
              <a:lnSpc>
                <a:spcPct val="100000"/>
              </a:lnSpc>
              <a:spcBef>
                <a:spcPts val="400"/>
              </a:spcBef>
              <a:buNone/>
            </a:pPr>
            <a:r>
              <a:rPr lang="en-US" sz="4000" dirty="0"/>
              <a:t>To encourage reporting of Sexual Misconduct, the College will provide Complainants, as well as bystanders who cooperate with an investigation under this policy or who provide help to victims or likely victims of Sexual Misconduct, with immunity from being charged with violations of any other College policy in connection with conduct related to an alleged violation of this policy</a:t>
            </a:r>
            <a:r>
              <a:rPr lang="en-US" sz="4800" dirty="0"/>
              <a:t>.</a:t>
            </a:r>
          </a:p>
        </p:txBody>
      </p:sp>
      <p:sp>
        <p:nvSpPr>
          <p:cNvPr id="5" name="Title 8">
            <a:extLst>
              <a:ext uri="{FF2B5EF4-FFF2-40B4-BE49-F238E27FC236}">
                <a16:creationId xmlns:a16="http://schemas.microsoft.com/office/drawing/2014/main" id="{9512CAD8-E4C8-8399-3775-5564FACDCC67}"/>
              </a:ext>
            </a:extLst>
          </p:cNvPr>
          <p:cNvSpPr>
            <a:spLocks noGrp="1"/>
          </p:cNvSpPr>
          <p:nvPr>
            <p:ph type="title"/>
          </p:nvPr>
        </p:nvSpPr>
        <p:spPr>
          <a:xfrm>
            <a:off x="0" y="0"/>
            <a:ext cx="12192000" cy="1138990"/>
          </a:xfrm>
          <a:solidFill>
            <a:schemeClr val="tx1"/>
          </a:solidFill>
        </p:spPr>
        <p:txBody>
          <a:bodyPr>
            <a:noAutofit/>
          </a:bodyPr>
          <a:lstStyle/>
          <a:p>
            <a:pPr algn="ctr"/>
            <a:r>
              <a:rPr lang="en-US" sz="6600"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Amnesty</a:t>
            </a:r>
          </a:p>
        </p:txBody>
      </p:sp>
    </p:spTree>
    <p:extLst>
      <p:ext uri="{BB962C8B-B14F-4D97-AF65-F5344CB8AC3E}">
        <p14:creationId xmlns:p14="http://schemas.microsoft.com/office/powerpoint/2010/main" val="2828316369"/>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up)">
                                      <p:cBhvr>
                                        <p:cTn id="7"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61D5A85A-4D3B-CB44-96DB-C5F6C0E978E6}"/>
              </a:ext>
            </a:extLst>
          </p:cNvPr>
          <p:cNvSpPr>
            <a:spLocks noGrp="1"/>
          </p:cNvSpPr>
          <p:nvPr>
            <p:ph idx="1"/>
          </p:nvPr>
        </p:nvSpPr>
        <p:spPr>
          <a:xfrm>
            <a:off x="420757" y="3103863"/>
            <a:ext cx="3503543" cy="3236607"/>
          </a:xfrm>
          <a:noFill/>
          <a:ln w="19050">
            <a:noFill/>
          </a:ln>
        </p:spPr>
        <p:txBody>
          <a:bodyPr>
            <a:normAutofit/>
          </a:bodyPr>
          <a:lstStyle/>
          <a:p>
            <a:pPr marL="0" indent="0">
              <a:spcBef>
                <a:spcPts val="0"/>
              </a:spcBef>
              <a:spcAft>
                <a:spcPts val="1200"/>
              </a:spcAft>
              <a:buNone/>
            </a:pPr>
            <a:r>
              <a:rPr lang="en-US" sz="3600" dirty="0"/>
              <a:t>TIX Coordinator determines it is not a TIX violation. The case goes to the Dean of Students.</a:t>
            </a:r>
          </a:p>
        </p:txBody>
      </p:sp>
      <p:sp>
        <p:nvSpPr>
          <p:cNvPr id="2" name="TextBox 1">
            <a:extLst>
              <a:ext uri="{FF2B5EF4-FFF2-40B4-BE49-F238E27FC236}">
                <a16:creationId xmlns:a16="http://schemas.microsoft.com/office/drawing/2014/main" id="{F91568E2-6C4C-3AF1-538C-235055570D5B}"/>
              </a:ext>
            </a:extLst>
          </p:cNvPr>
          <p:cNvSpPr txBox="1"/>
          <p:nvPr/>
        </p:nvSpPr>
        <p:spPr>
          <a:xfrm>
            <a:off x="420757" y="1404029"/>
            <a:ext cx="3503543" cy="1446550"/>
          </a:xfrm>
          <a:prstGeom prst="rect">
            <a:avLst/>
          </a:prstGeom>
          <a:solidFill>
            <a:schemeClr val="accent1">
              <a:lumMod val="75000"/>
            </a:schemeClr>
          </a:solidFill>
          <a:ln>
            <a:solidFill>
              <a:schemeClr val="tx1"/>
            </a:solidFill>
          </a:ln>
        </p:spPr>
        <p:txBody>
          <a:bodyPr wrap="square" rtlCol="0">
            <a:spAutoFit/>
          </a:bodyPr>
          <a:lstStyle/>
          <a:p>
            <a:pPr algn="ctr"/>
            <a:r>
              <a:rPr lang="en-US" sz="4400" dirty="0"/>
              <a:t>Non-TIX Resolution</a:t>
            </a:r>
          </a:p>
        </p:txBody>
      </p:sp>
      <p:sp>
        <p:nvSpPr>
          <p:cNvPr id="5" name="TextBox 4">
            <a:extLst>
              <a:ext uri="{FF2B5EF4-FFF2-40B4-BE49-F238E27FC236}">
                <a16:creationId xmlns:a16="http://schemas.microsoft.com/office/drawing/2014/main" id="{1F8ABA88-CE6F-46F5-E47C-2F37C79E114D}"/>
              </a:ext>
            </a:extLst>
          </p:cNvPr>
          <p:cNvSpPr txBox="1"/>
          <p:nvPr/>
        </p:nvSpPr>
        <p:spPr>
          <a:xfrm>
            <a:off x="4223163" y="1404029"/>
            <a:ext cx="3503543" cy="1446550"/>
          </a:xfrm>
          <a:prstGeom prst="rect">
            <a:avLst/>
          </a:prstGeom>
          <a:solidFill>
            <a:schemeClr val="accent1">
              <a:lumMod val="75000"/>
            </a:schemeClr>
          </a:solidFill>
          <a:ln>
            <a:solidFill>
              <a:schemeClr val="tx1"/>
            </a:solidFill>
          </a:ln>
        </p:spPr>
        <p:txBody>
          <a:bodyPr wrap="square" rtlCol="0">
            <a:spAutoFit/>
          </a:bodyPr>
          <a:lstStyle/>
          <a:p>
            <a:pPr algn="ctr"/>
            <a:r>
              <a:rPr lang="en-US" sz="4400"/>
              <a:t>In</a:t>
            </a:r>
            <a:r>
              <a:rPr lang="en-US" sz="4400" dirty="0"/>
              <a:t>f</a:t>
            </a:r>
            <a:r>
              <a:rPr lang="en-US" sz="4400"/>
              <a:t>ormal </a:t>
            </a:r>
            <a:r>
              <a:rPr lang="en-US" sz="4400" dirty="0"/>
              <a:t>Resolution</a:t>
            </a:r>
          </a:p>
        </p:txBody>
      </p:sp>
      <p:sp>
        <p:nvSpPr>
          <p:cNvPr id="6" name="TextBox 5">
            <a:extLst>
              <a:ext uri="{FF2B5EF4-FFF2-40B4-BE49-F238E27FC236}">
                <a16:creationId xmlns:a16="http://schemas.microsoft.com/office/drawing/2014/main" id="{4871DBCA-EF09-2ABD-2CDF-7BF752D796F6}"/>
              </a:ext>
            </a:extLst>
          </p:cNvPr>
          <p:cNvSpPr txBox="1"/>
          <p:nvPr/>
        </p:nvSpPr>
        <p:spPr>
          <a:xfrm>
            <a:off x="8165823" y="1404027"/>
            <a:ext cx="3503543" cy="1446550"/>
          </a:xfrm>
          <a:prstGeom prst="rect">
            <a:avLst/>
          </a:prstGeom>
          <a:solidFill>
            <a:schemeClr val="accent1">
              <a:lumMod val="75000"/>
            </a:schemeClr>
          </a:solidFill>
          <a:ln>
            <a:solidFill>
              <a:schemeClr val="tx1"/>
            </a:solidFill>
          </a:ln>
        </p:spPr>
        <p:txBody>
          <a:bodyPr wrap="square" rtlCol="0">
            <a:spAutoFit/>
          </a:bodyPr>
          <a:lstStyle/>
          <a:p>
            <a:pPr algn="ctr"/>
            <a:r>
              <a:rPr lang="en-US" sz="4400" dirty="0"/>
              <a:t>Formal Resolution</a:t>
            </a:r>
          </a:p>
        </p:txBody>
      </p:sp>
      <p:sp>
        <p:nvSpPr>
          <p:cNvPr id="3" name="Content Placeholder 9">
            <a:extLst>
              <a:ext uri="{FF2B5EF4-FFF2-40B4-BE49-F238E27FC236}">
                <a16:creationId xmlns:a16="http://schemas.microsoft.com/office/drawing/2014/main" id="{BAC8705A-47F0-AACD-4BBD-07368881E76E}"/>
              </a:ext>
            </a:extLst>
          </p:cNvPr>
          <p:cNvSpPr txBox="1">
            <a:spLocks/>
          </p:cNvSpPr>
          <p:nvPr/>
        </p:nvSpPr>
        <p:spPr>
          <a:xfrm>
            <a:off x="4219353" y="3103863"/>
            <a:ext cx="3503543" cy="3236607"/>
          </a:xfrm>
          <a:prstGeom prst="rect">
            <a:avLst/>
          </a:prstGeom>
          <a:noFill/>
          <a:ln w="19050">
            <a:no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1200"/>
              </a:spcAft>
              <a:buFont typeface="Arial" panose="020B0604020202020204" pitchFamily="34" charset="0"/>
              <a:buNone/>
            </a:pPr>
            <a:r>
              <a:rPr lang="en-US" sz="3600" dirty="0"/>
              <a:t>TIX Coordinator works with parties to facilitate a resolution. </a:t>
            </a:r>
          </a:p>
        </p:txBody>
      </p:sp>
      <p:sp>
        <p:nvSpPr>
          <p:cNvPr id="7" name="Content Placeholder 9">
            <a:extLst>
              <a:ext uri="{FF2B5EF4-FFF2-40B4-BE49-F238E27FC236}">
                <a16:creationId xmlns:a16="http://schemas.microsoft.com/office/drawing/2014/main" id="{4DC03C4E-AFEF-FA6A-E3F0-19350F60C3F1}"/>
              </a:ext>
            </a:extLst>
          </p:cNvPr>
          <p:cNvSpPr txBox="1">
            <a:spLocks/>
          </p:cNvSpPr>
          <p:nvPr/>
        </p:nvSpPr>
        <p:spPr>
          <a:xfrm>
            <a:off x="8165822" y="3103862"/>
            <a:ext cx="3503543" cy="3236607"/>
          </a:xfrm>
          <a:prstGeom prst="rect">
            <a:avLst/>
          </a:prstGeom>
          <a:noFill/>
          <a:ln w="19050">
            <a:no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1200"/>
              </a:spcAft>
              <a:buFont typeface="Arial" panose="020B0604020202020204" pitchFamily="34" charset="0"/>
              <a:buNone/>
            </a:pPr>
            <a:r>
              <a:rPr lang="en-US" sz="3600" dirty="0"/>
              <a:t>A full investigation and formal hearing. </a:t>
            </a:r>
          </a:p>
        </p:txBody>
      </p:sp>
      <p:sp>
        <p:nvSpPr>
          <p:cNvPr id="12" name="Title 8">
            <a:extLst>
              <a:ext uri="{FF2B5EF4-FFF2-40B4-BE49-F238E27FC236}">
                <a16:creationId xmlns:a16="http://schemas.microsoft.com/office/drawing/2014/main" id="{02F8D442-4FE8-9DFE-2FD7-C2B2D58145DC}"/>
              </a:ext>
            </a:extLst>
          </p:cNvPr>
          <p:cNvSpPr>
            <a:spLocks noGrp="1"/>
          </p:cNvSpPr>
          <p:nvPr>
            <p:ph type="title"/>
          </p:nvPr>
        </p:nvSpPr>
        <p:spPr>
          <a:xfrm>
            <a:off x="0" y="0"/>
            <a:ext cx="12192000" cy="1138990"/>
          </a:xfrm>
          <a:solidFill>
            <a:schemeClr val="tx1"/>
          </a:solidFill>
        </p:spPr>
        <p:txBody>
          <a:bodyPr>
            <a:noAutofit/>
          </a:bodyPr>
          <a:lstStyle/>
          <a:p>
            <a:pPr algn="ctr"/>
            <a:r>
              <a:rPr lang="en-US" sz="6600"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3 Paths After a Report</a:t>
            </a:r>
          </a:p>
        </p:txBody>
      </p:sp>
      <p:sp>
        <p:nvSpPr>
          <p:cNvPr id="13" name="Oval 12">
            <a:extLst>
              <a:ext uri="{FF2B5EF4-FFF2-40B4-BE49-F238E27FC236}">
                <a16:creationId xmlns:a16="http://schemas.microsoft.com/office/drawing/2014/main" id="{7B0D6034-EA21-83F9-A246-A430A9165557}"/>
              </a:ext>
            </a:extLst>
          </p:cNvPr>
          <p:cNvSpPr/>
          <p:nvPr/>
        </p:nvSpPr>
        <p:spPr>
          <a:xfrm>
            <a:off x="6487886" y="4815448"/>
            <a:ext cx="5584252" cy="1879265"/>
          </a:xfrm>
          <a:prstGeom prst="ellipse">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1A6C7480-AA57-B269-3C98-6D3B5307570A}"/>
              </a:ext>
            </a:extLst>
          </p:cNvPr>
          <p:cNvSpPr txBox="1"/>
          <p:nvPr/>
        </p:nvSpPr>
        <p:spPr>
          <a:xfrm>
            <a:off x="6887876" y="5088003"/>
            <a:ext cx="4784271" cy="1569660"/>
          </a:xfrm>
          <a:prstGeom prst="rect">
            <a:avLst/>
          </a:prstGeom>
          <a:noFill/>
          <a:ln>
            <a:noFill/>
          </a:ln>
        </p:spPr>
        <p:txBody>
          <a:bodyPr wrap="square" rtlCol="0">
            <a:spAutoFit/>
          </a:bodyPr>
          <a:lstStyle/>
          <a:p>
            <a:pPr algn="ctr"/>
            <a:r>
              <a:rPr lang="en-US" sz="3200" i="1" dirty="0"/>
              <a:t>In any case the College will provide “supportive measures”.</a:t>
            </a:r>
          </a:p>
        </p:txBody>
      </p:sp>
    </p:spTree>
    <p:extLst>
      <p:ext uri="{BB962C8B-B14F-4D97-AF65-F5344CB8AC3E}">
        <p14:creationId xmlns:p14="http://schemas.microsoft.com/office/powerpoint/2010/main" val="2551870209"/>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wipe(up)">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up)">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animEffect transition="in" filter="wipe(up)">
                                      <p:cBhvr>
                                        <p:cTn id="17" dur="500"/>
                                        <p:tgtEl>
                                          <p:spTgt spid="7">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fade">
                                      <p:cBhvr>
                                        <p:cTn id="25"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 grpId="0" build="p"/>
      <p:bldP spid="7" grpId="0" build="p"/>
      <p:bldP spid="13" grpId="0" animBg="1"/>
      <p:bldP spid="14"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61D5A85A-4D3B-CB44-96DB-C5F6C0E978E6}"/>
              </a:ext>
            </a:extLst>
          </p:cNvPr>
          <p:cNvSpPr>
            <a:spLocks noGrp="1"/>
          </p:cNvSpPr>
          <p:nvPr>
            <p:ph idx="1"/>
          </p:nvPr>
        </p:nvSpPr>
        <p:spPr>
          <a:xfrm>
            <a:off x="494638" y="1300792"/>
            <a:ext cx="11255402" cy="5023808"/>
          </a:xfrm>
          <a:noFill/>
          <a:ln w="19050">
            <a:noFill/>
          </a:ln>
        </p:spPr>
        <p:txBody>
          <a:bodyPr>
            <a:noAutofit/>
          </a:bodyPr>
          <a:lstStyle/>
          <a:p>
            <a:pPr marL="0" indent="0">
              <a:buNone/>
            </a:pPr>
            <a:r>
              <a:rPr lang="en-US" sz="3600" dirty="0"/>
              <a:t>TIX Coordinator may: </a:t>
            </a:r>
          </a:p>
          <a:p>
            <a:r>
              <a:rPr lang="en-US" sz="3600" dirty="0"/>
              <a:t>Help the Complainant determine if the behavior violates the Policy, or to learn more about the Policy. </a:t>
            </a:r>
          </a:p>
          <a:p>
            <a:r>
              <a:rPr lang="en-US" sz="3600" dirty="0"/>
              <a:t>Meet with the individual whose behavior is offensive or unwelcome; discuss the situation… </a:t>
            </a:r>
          </a:p>
          <a:p>
            <a:r>
              <a:rPr lang="en-US" sz="3600" dirty="0"/>
              <a:t>Contact the supervisor of the person whose behavior is offensive or unwelcome...</a:t>
            </a:r>
          </a:p>
          <a:p>
            <a:r>
              <a:rPr lang="en-US" sz="3600" dirty="0"/>
              <a:t>Establish supportive measures…</a:t>
            </a:r>
          </a:p>
        </p:txBody>
      </p:sp>
      <p:sp>
        <p:nvSpPr>
          <p:cNvPr id="5" name="Title 8">
            <a:extLst>
              <a:ext uri="{FF2B5EF4-FFF2-40B4-BE49-F238E27FC236}">
                <a16:creationId xmlns:a16="http://schemas.microsoft.com/office/drawing/2014/main" id="{09561A5B-603F-98FC-AD70-BCF513C71A08}"/>
              </a:ext>
            </a:extLst>
          </p:cNvPr>
          <p:cNvSpPr>
            <a:spLocks noGrp="1"/>
          </p:cNvSpPr>
          <p:nvPr>
            <p:ph type="title"/>
          </p:nvPr>
        </p:nvSpPr>
        <p:spPr>
          <a:xfrm>
            <a:off x="0" y="0"/>
            <a:ext cx="12192000" cy="1138990"/>
          </a:xfrm>
          <a:solidFill>
            <a:schemeClr val="tx1"/>
          </a:solidFill>
        </p:spPr>
        <p:txBody>
          <a:bodyPr>
            <a:noAutofit/>
          </a:bodyPr>
          <a:lstStyle/>
          <a:p>
            <a:pPr algn="ctr"/>
            <a:r>
              <a:rPr lang="en-US" sz="6600"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Informal Resolution</a:t>
            </a:r>
          </a:p>
        </p:txBody>
      </p:sp>
    </p:spTree>
    <p:extLst>
      <p:ext uri="{BB962C8B-B14F-4D97-AF65-F5344CB8AC3E}">
        <p14:creationId xmlns:p14="http://schemas.microsoft.com/office/powerpoint/2010/main" val="1669771521"/>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wipe(up)">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0">
                                            <p:txEl>
                                              <p:pRg st="1" end="1"/>
                                            </p:txEl>
                                          </p:spTgt>
                                        </p:tgtEl>
                                        <p:attrNameLst>
                                          <p:attrName>style.visibility</p:attrName>
                                        </p:attrNameLst>
                                      </p:cBhvr>
                                      <p:to>
                                        <p:strVal val="visible"/>
                                      </p:to>
                                    </p:set>
                                    <p:animEffect transition="in" filter="wipe(up)">
                                      <p:cBhvr>
                                        <p:cTn id="12" dur="500"/>
                                        <p:tgtEl>
                                          <p:spTgt spid="1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0">
                                            <p:txEl>
                                              <p:pRg st="2" end="2"/>
                                            </p:txEl>
                                          </p:spTgt>
                                        </p:tgtEl>
                                        <p:attrNameLst>
                                          <p:attrName>style.visibility</p:attrName>
                                        </p:attrNameLst>
                                      </p:cBhvr>
                                      <p:to>
                                        <p:strVal val="visible"/>
                                      </p:to>
                                    </p:set>
                                    <p:animEffect transition="in" filter="wipe(up)">
                                      <p:cBhvr>
                                        <p:cTn id="17" dur="500"/>
                                        <p:tgtEl>
                                          <p:spTgt spid="1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10">
                                            <p:txEl>
                                              <p:pRg st="3" end="3"/>
                                            </p:txEl>
                                          </p:spTgt>
                                        </p:tgtEl>
                                        <p:attrNameLst>
                                          <p:attrName>style.visibility</p:attrName>
                                        </p:attrNameLst>
                                      </p:cBhvr>
                                      <p:to>
                                        <p:strVal val="visible"/>
                                      </p:to>
                                    </p:set>
                                    <p:animEffect transition="in" filter="wipe(up)">
                                      <p:cBhvr>
                                        <p:cTn id="22" dur="500"/>
                                        <p:tgtEl>
                                          <p:spTgt spid="1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10">
                                            <p:txEl>
                                              <p:pRg st="4" end="4"/>
                                            </p:txEl>
                                          </p:spTgt>
                                        </p:tgtEl>
                                        <p:attrNameLst>
                                          <p:attrName>style.visibility</p:attrName>
                                        </p:attrNameLst>
                                      </p:cBhvr>
                                      <p:to>
                                        <p:strVal val="visible"/>
                                      </p:to>
                                    </p:set>
                                    <p:animEffect transition="in" filter="wipe(up)">
                                      <p:cBhvr>
                                        <p:cTn id="27" dur="500"/>
                                        <p:tgtEl>
                                          <p:spTgt spid="1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61D5A85A-4D3B-CB44-96DB-C5F6C0E978E6}"/>
              </a:ext>
            </a:extLst>
          </p:cNvPr>
          <p:cNvSpPr>
            <a:spLocks noGrp="1"/>
          </p:cNvSpPr>
          <p:nvPr>
            <p:ph idx="1"/>
          </p:nvPr>
        </p:nvSpPr>
        <p:spPr>
          <a:xfrm>
            <a:off x="494638" y="1300792"/>
            <a:ext cx="11255402" cy="4711388"/>
          </a:xfrm>
          <a:noFill/>
          <a:ln w="19050">
            <a:noFill/>
          </a:ln>
        </p:spPr>
        <p:txBody>
          <a:bodyPr>
            <a:noAutofit/>
          </a:bodyPr>
          <a:lstStyle/>
          <a:p>
            <a:r>
              <a:rPr lang="en-US" sz="3600" dirty="0"/>
              <a:t>Ex. of supportive measures</a:t>
            </a:r>
          </a:p>
          <a:p>
            <a:pPr lvl="1"/>
            <a:r>
              <a:rPr lang="en-US" sz="3200" dirty="0"/>
              <a:t>Referral to counseling services</a:t>
            </a:r>
          </a:p>
          <a:p>
            <a:pPr lvl="1"/>
            <a:r>
              <a:rPr lang="en-US" sz="3200" dirty="0"/>
              <a:t>Changes in housing, seating, class schedule</a:t>
            </a:r>
          </a:p>
          <a:p>
            <a:pPr lvl="1"/>
            <a:r>
              <a:rPr lang="en-US" sz="3200" dirty="0"/>
              <a:t>No-contact letter to the Respondent</a:t>
            </a:r>
          </a:p>
          <a:p>
            <a:pPr lvl="1"/>
            <a:r>
              <a:rPr lang="en-US" sz="3200" dirty="0"/>
              <a:t>Others that fit the context</a:t>
            </a:r>
          </a:p>
        </p:txBody>
      </p:sp>
      <p:sp>
        <p:nvSpPr>
          <p:cNvPr id="2" name="TextBox 1">
            <a:extLst>
              <a:ext uri="{FF2B5EF4-FFF2-40B4-BE49-F238E27FC236}">
                <a16:creationId xmlns:a16="http://schemas.microsoft.com/office/drawing/2014/main" id="{1D40FA4A-97A8-4590-1AEE-FEF8A8C06D9F}"/>
              </a:ext>
            </a:extLst>
          </p:cNvPr>
          <p:cNvSpPr txBox="1"/>
          <p:nvPr/>
        </p:nvSpPr>
        <p:spPr>
          <a:xfrm>
            <a:off x="8319542" y="4049480"/>
            <a:ext cx="3635383" cy="2554545"/>
          </a:xfrm>
          <a:prstGeom prst="rect">
            <a:avLst/>
          </a:prstGeom>
          <a:solidFill>
            <a:srgbClr val="EFFF93"/>
          </a:solidFill>
        </p:spPr>
        <p:txBody>
          <a:bodyPr wrap="square" rtlCol="0">
            <a:spAutoFit/>
          </a:bodyPr>
          <a:lstStyle/>
          <a:p>
            <a:pPr algn="ctr"/>
            <a:r>
              <a:rPr lang="en-US" sz="4000" dirty="0">
                <a:solidFill>
                  <a:schemeClr val="bg1"/>
                </a:solidFill>
              </a:rPr>
              <a:t>Either party may request a formal resolution at any time.</a:t>
            </a:r>
            <a:endParaRPr lang="en-US" sz="3200" dirty="0">
              <a:solidFill>
                <a:schemeClr val="bg1"/>
              </a:solidFill>
            </a:endParaRPr>
          </a:p>
        </p:txBody>
      </p:sp>
      <p:sp>
        <p:nvSpPr>
          <p:cNvPr id="6" name="Title 8">
            <a:extLst>
              <a:ext uri="{FF2B5EF4-FFF2-40B4-BE49-F238E27FC236}">
                <a16:creationId xmlns:a16="http://schemas.microsoft.com/office/drawing/2014/main" id="{AB935109-84A6-DEA9-5A55-A239D009FFB0}"/>
              </a:ext>
            </a:extLst>
          </p:cNvPr>
          <p:cNvSpPr>
            <a:spLocks noGrp="1"/>
          </p:cNvSpPr>
          <p:nvPr>
            <p:ph type="title"/>
          </p:nvPr>
        </p:nvSpPr>
        <p:spPr>
          <a:xfrm>
            <a:off x="0" y="0"/>
            <a:ext cx="12192000" cy="1138990"/>
          </a:xfrm>
          <a:solidFill>
            <a:schemeClr val="tx1"/>
          </a:solidFill>
        </p:spPr>
        <p:txBody>
          <a:bodyPr>
            <a:noAutofit/>
          </a:bodyPr>
          <a:lstStyle/>
          <a:p>
            <a:pPr algn="ctr"/>
            <a:r>
              <a:rPr lang="en-US" sz="6600"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Informal Resolution</a:t>
            </a:r>
          </a:p>
        </p:txBody>
      </p:sp>
    </p:spTree>
    <p:extLst>
      <p:ext uri="{BB962C8B-B14F-4D97-AF65-F5344CB8AC3E}">
        <p14:creationId xmlns:p14="http://schemas.microsoft.com/office/powerpoint/2010/main" val="2430165947"/>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48125"/>
            <a:lum/>
          </a:blip>
          <a:srcRect/>
          <a:stretch>
            <a:fillRect t="-6000" b="-6000"/>
          </a:stretch>
        </a:blipFill>
        <a:effectLst/>
      </p:bgPr>
    </p:bg>
    <p:spTree>
      <p:nvGrpSpPr>
        <p:cNvPr id="1" name=""/>
        <p:cNvGrpSpPr/>
        <p:nvPr/>
      </p:nvGrpSpPr>
      <p:grpSpPr>
        <a:xfrm>
          <a:off x="0" y="0"/>
          <a:ext cx="0" cy="0"/>
          <a:chOff x="0" y="0"/>
          <a:chExt cx="0" cy="0"/>
        </a:xfrm>
      </p:grpSpPr>
      <p:sp>
        <p:nvSpPr>
          <p:cNvPr id="2" name="Content Placeholder 9">
            <a:extLst>
              <a:ext uri="{FF2B5EF4-FFF2-40B4-BE49-F238E27FC236}">
                <a16:creationId xmlns:a16="http://schemas.microsoft.com/office/drawing/2014/main" id="{AE6FCAE0-7CC4-8909-32BB-80A2D20DBAC6}"/>
              </a:ext>
            </a:extLst>
          </p:cNvPr>
          <p:cNvSpPr txBox="1">
            <a:spLocks/>
          </p:cNvSpPr>
          <p:nvPr/>
        </p:nvSpPr>
        <p:spPr>
          <a:xfrm>
            <a:off x="433486" y="1953295"/>
            <a:ext cx="11325028" cy="3144485"/>
          </a:xfrm>
          <a:prstGeom prst="rect">
            <a:avLst/>
          </a:prstGeom>
          <a:noFill/>
          <a:ln w="19050">
            <a:no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800100" indent="-571500">
              <a:lnSpc>
                <a:spcPct val="100000"/>
              </a:lnSpc>
              <a:spcBef>
                <a:spcPts val="0"/>
              </a:spcBef>
            </a:pPr>
            <a:r>
              <a:rPr lang="en-US" sz="4000" dirty="0"/>
              <a:t>&gt; 50% of women and ~33% of men have experienced sexual violence involving physical contact.</a:t>
            </a:r>
          </a:p>
          <a:p>
            <a:pPr marL="800100" indent="-571500">
              <a:lnSpc>
                <a:spcPct val="100000"/>
              </a:lnSpc>
              <a:spcBef>
                <a:spcPts val="0"/>
              </a:spcBef>
            </a:pPr>
            <a:r>
              <a:rPr lang="en-US" sz="4000" dirty="0"/>
              <a:t>25% of women have experienced completed or attempted rape.</a:t>
            </a:r>
          </a:p>
        </p:txBody>
      </p:sp>
      <p:sp>
        <p:nvSpPr>
          <p:cNvPr id="6" name="TextBox 5">
            <a:extLst>
              <a:ext uri="{FF2B5EF4-FFF2-40B4-BE49-F238E27FC236}">
                <a16:creationId xmlns:a16="http://schemas.microsoft.com/office/drawing/2014/main" id="{7918787D-F4AB-DA88-F340-70941B274596}"/>
              </a:ext>
            </a:extLst>
          </p:cNvPr>
          <p:cNvSpPr txBox="1"/>
          <p:nvPr/>
        </p:nvSpPr>
        <p:spPr>
          <a:xfrm>
            <a:off x="1515630" y="908157"/>
            <a:ext cx="9224210" cy="461665"/>
          </a:xfrm>
          <a:prstGeom prst="rect">
            <a:avLst/>
          </a:prstGeom>
          <a:noFill/>
        </p:spPr>
        <p:txBody>
          <a:bodyPr wrap="square" rtlCol="0">
            <a:spAutoFit/>
          </a:bodyPr>
          <a:lstStyle/>
          <a:p>
            <a:r>
              <a:rPr lang="en-US" sz="2400" dirty="0">
                <a:solidFill>
                  <a:schemeClr val="accent1">
                    <a:lumMod val="75000"/>
                  </a:schemeClr>
                </a:solidFill>
              </a:rPr>
              <a:t>https://</a:t>
            </a:r>
            <a:r>
              <a:rPr lang="en-US" sz="2400" dirty="0" err="1">
                <a:solidFill>
                  <a:schemeClr val="accent1">
                    <a:lumMod val="75000"/>
                  </a:schemeClr>
                </a:solidFill>
              </a:rPr>
              <a:t>www.cdc.gov</a:t>
            </a:r>
            <a:r>
              <a:rPr lang="en-US" sz="2400" dirty="0">
                <a:solidFill>
                  <a:schemeClr val="accent1">
                    <a:lumMod val="75000"/>
                  </a:schemeClr>
                </a:solidFill>
              </a:rPr>
              <a:t>/</a:t>
            </a:r>
            <a:r>
              <a:rPr lang="en-US" sz="2400" dirty="0" err="1">
                <a:solidFill>
                  <a:schemeClr val="accent1">
                    <a:lumMod val="75000"/>
                  </a:schemeClr>
                </a:solidFill>
              </a:rPr>
              <a:t>violenceprevention</a:t>
            </a:r>
            <a:r>
              <a:rPr lang="en-US" sz="2400" dirty="0">
                <a:solidFill>
                  <a:schemeClr val="accent1">
                    <a:lumMod val="75000"/>
                  </a:schemeClr>
                </a:solidFill>
              </a:rPr>
              <a:t>/</a:t>
            </a:r>
            <a:r>
              <a:rPr lang="en-US" sz="2400" dirty="0" err="1">
                <a:solidFill>
                  <a:schemeClr val="accent1">
                    <a:lumMod val="75000"/>
                  </a:schemeClr>
                </a:solidFill>
              </a:rPr>
              <a:t>sexualviolence</a:t>
            </a:r>
            <a:r>
              <a:rPr lang="en-US" sz="2400" dirty="0">
                <a:solidFill>
                  <a:schemeClr val="accent1">
                    <a:lumMod val="75000"/>
                  </a:schemeClr>
                </a:solidFill>
              </a:rPr>
              <a:t>/</a:t>
            </a:r>
            <a:r>
              <a:rPr lang="en-US" sz="2400" dirty="0" err="1">
                <a:solidFill>
                  <a:schemeClr val="accent1">
                    <a:lumMod val="75000"/>
                  </a:schemeClr>
                </a:solidFill>
              </a:rPr>
              <a:t>fastfact.html</a:t>
            </a:r>
            <a:endParaRPr lang="en-US" sz="2400" dirty="0">
              <a:solidFill>
                <a:schemeClr val="accent1">
                  <a:lumMod val="75000"/>
                </a:schemeClr>
              </a:solidFill>
            </a:endParaRPr>
          </a:p>
        </p:txBody>
      </p:sp>
      <p:sp>
        <p:nvSpPr>
          <p:cNvPr id="7" name="Title 8">
            <a:extLst>
              <a:ext uri="{FF2B5EF4-FFF2-40B4-BE49-F238E27FC236}">
                <a16:creationId xmlns:a16="http://schemas.microsoft.com/office/drawing/2014/main" id="{D52C4922-7338-74D9-38D5-10148F26BA57}"/>
              </a:ext>
            </a:extLst>
          </p:cNvPr>
          <p:cNvSpPr txBox="1">
            <a:spLocks/>
          </p:cNvSpPr>
          <p:nvPr/>
        </p:nvSpPr>
        <p:spPr>
          <a:xfrm>
            <a:off x="0" y="0"/>
            <a:ext cx="12192000" cy="1138990"/>
          </a:xfrm>
          <a:prstGeom prst="rect">
            <a:avLst/>
          </a:prstGeom>
          <a:no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6600"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USA Numbers</a:t>
            </a:r>
          </a:p>
        </p:txBody>
      </p:sp>
      <p:sp>
        <p:nvSpPr>
          <p:cNvPr id="3" name="TextBox 2">
            <a:extLst>
              <a:ext uri="{FF2B5EF4-FFF2-40B4-BE49-F238E27FC236}">
                <a16:creationId xmlns:a16="http://schemas.microsoft.com/office/drawing/2014/main" id="{6665C4E3-2DF5-0CDF-7C9D-39A266A37D8A}"/>
              </a:ext>
            </a:extLst>
          </p:cNvPr>
          <p:cNvSpPr txBox="1"/>
          <p:nvPr/>
        </p:nvSpPr>
        <p:spPr>
          <a:xfrm>
            <a:off x="812800" y="5229404"/>
            <a:ext cx="10552430" cy="1200329"/>
          </a:xfrm>
          <a:prstGeom prst="rect">
            <a:avLst/>
          </a:prstGeom>
          <a:solidFill>
            <a:schemeClr val="accent1">
              <a:lumMod val="75000"/>
            </a:schemeClr>
          </a:solidFill>
        </p:spPr>
        <p:txBody>
          <a:bodyPr wrap="square" rtlCol="0">
            <a:spAutoFit/>
          </a:bodyPr>
          <a:lstStyle/>
          <a:p>
            <a:pPr algn="ctr"/>
            <a:r>
              <a:rPr lang="en-US" sz="3600" dirty="0">
                <a:solidFill>
                  <a:schemeClr val="bg1"/>
                </a:solidFill>
              </a:rPr>
              <a:t>“Do not be conformed to the world, but be transformed by the renewal of your mind…” – Rom. 12:2a</a:t>
            </a:r>
          </a:p>
        </p:txBody>
      </p:sp>
    </p:spTree>
    <p:extLst>
      <p:ext uri="{BB962C8B-B14F-4D97-AF65-F5344CB8AC3E}">
        <p14:creationId xmlns:p14="http://schemas.microsoft.com/office/powerpoint/2010/main" val="3742532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up)">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up)">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9">
            <a:extLst>
              <a:ext uri="{FF2B5EF4-FFF2-40B4-BE49-F238E27FC236}">
                <a16:creationId xmlns:a16="http://schemas.microsoft.com/office/drawing/2014/main" id="{8F09A9AD-370C-21D9-53A4-0DFBBC94EB8C}"/>
              </a:ext>
            </a:extLst>
          </p:cNvPr>
          <p:cNvSpPr txBox="1">
            <a:spLocks/>
          </p:cNvSpPr>
          <p:nvPr/>
        </p:nvSpPr>
        <p:spPr>
          <a:xfrm>
            <a:off x="217174" y="1385570"/>
            <a:ext cx="3387084" cy="4064000"/>
          </a:xfrm>
          <a:prstGeom prst="rect">
            <a:avLst/>
          </a:prstGeom>
          <a:noFill/>
          <a:ln w="19050">
            <a:no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ts val="0"/>
              </a:spcBef>
              <a:spcAft>
                <a:spcPts val="1200"/>
              </a:spcAft>
              <a:buFont typeface="Arial" panose="020B0604020202020204" pitchFamily="34" charset="0"/>
              <a:buNone/>
            </a:pPr>
            <a:r>
              <a:rPr lang="en-US" sz="4400" b="1" dirty="0"/>
              <a:t>Investigation</a:t>
            </a:r>
            <a:r>
              <a:rPr lang="en-US" sz="3600" b="1" dirty="0"/>
              <a:t> </a:t>
            </a:r>
          </a:p>
          <a:p>
            <a:pPr>
              <a:spcBef>
                <a:spcPts val="0"/>
              </a:spcBef>
              <a:spcAft>
                <a:spcPts val="1200"/>
              </a:spcAft>
            </a:pPr>
            <a:r>
              <a:rPr lang="en-US" sz="3600" dirty="0"/>
              <a:t>Led by TIX Coordinator.</a:t>
            </a:r>
          </a:p>
          <a:p>
            <a:pPr>
              <a:spcBef>
                <a:spcPts val="0"/>
              </a:spcBef>
              <a:spcAft>
                <a:spcPts val="1200"/>
              </a:spcAft>
            </a:pPr>
            <a:r>
              <a:rPr lang="en-US" sz="3600" dirty="0"/>
              <a:t>Written report sent to Hearing group.</a:t>
            </a:r>
          </a:p>
          <a:p>
            <a:pPr marL="0" indent="0">
              <a:spcBef>
                <a:spcPts val="0"/>
              </a:spcBef>
              <a:spcAft>
                <a:spcPts val="1200"/>
              </a:spcAft>
              <a:buFont typeface="Arial" panose="020B0604020202020204" pitchFamily="34" charset="0"/>
              <a:buNone/>
            </a:pPr>
            <a:endParaRPr lang="en-US" sz="3600" dirty="0"/>
          </a:p>
        </p:txBody>
      </p:sp>
      <p:sp>
        <p:nvSpPr>
          <p:cNvPr id="5" name="Content Placeholder 9">
            <a:extLst>
              <a:ext uri="{FF2B5EF4-FFF2-40B4-BE49-F238E27FC236}">
                <a16:creationId xmlns:a16="http://schemas.microsoft.com/office/drawing/2014/main" id="{4F2BEB41-A417-30DD-CE0B-068327B16828}"/>
              </a:ext>
            </a:extLst>
          </p:cNvPr>
          <p:cNvSpPr txBox="1">
            <a:spLocks/>
          </p:cNvSpPr>
          <p:nvPr/>
        </p:nvSpPr>
        <p:spPr>
          <a:xfrm>
            <a:off x="3946362" y="1385570"/>
            <a:ext cx="3677446" cy="5323840"/>
          </a:xfrm>
          <a:prstGeom prst="rect">
            <a:avLst/>
          </a:prstGeom>
          <a:noFill/>
          <a:ln w="19050">
            <a:no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ts val="0"/>
              </a:spcBef>
              <a:spcAft>
                <a:spcPts val="1200"/>
              </a:spcAft>
              <a:buFont typeface="Arial" panose="020B0604020202020204" pitchFamily="34" charset="0"/>
              <a:buNone/>
            </a:pPr>
            <a:r>
              <a:rPr lang="en-US" sz="4400" b="1" dirty="0"/>
              <a:t>Hearing</a:t>
            </a:r>
            <a:endParaRPr lang="en-US" sz="3600" b="1" dirty="0"/>
          </a:p>
          <a:p>
            <a:pPr>
              <a:spcBef>
                <a:spcPts val="0"/>
              </a:spcBef>
              <a:spcAft>
                <a:spcPts val="1200"/>
              </a:spcAft>
            </a:pPr>
            <a:r>
              <a:rPr lang="en-US" sz="3600" dirty="0"/>
              <a:t>Led by Dean of Students</a:t>
            </a:r>
          </a:p>
          <a:p>
            <a:pPr>
              <a:spcBef>
                <a:spcPts val="0"/>
              </a:spcBef>
              <a:spcAft>
                <a:spcPts val="1200"/>
              </a:spcAft>
            </a:pPr>
            <a:r>
              <a:rPr lang="en-US" sz="3600" dirty="0"/>
              <a:t>Live session</a:t>
            </a:r>
          </a:p>
          <a:p>
            <a:pPr>
              <a:spcBef>
                <a:spcPts val="0"/>
              </a:spcBef>
              <a:spcAft>
                <a:spcPts val="1200"/>
              </a:spcAft>
            </a:pPr>
            <a:r>
              <a:rPr lang="en-US" sz="3600" dirty="0"/>
              <a:t>Advisor</a:t>
            </a:r>
          </a:p>
          <a:p>
            <a:pPr>
              <a:spcBef>
                <a:spcPts val="0"/>
              </a:spcBef>
              <a:spcAft>
                <a:spcPts val="1200"/>
              </a:spcAft>
            </a:pPr>
            <a:r>
              <a:rPr lang="en-US" sz="3600" dirty="0"/>
              <a:t>Cross-examination</a:t>
            </a:r>
          </a:p>
          <a:p>
            <a:pPr>
              <a:spcBef>
                <a:spcPts val="0"/>
              </a:spcBef>
              <a:spcAft>
                <a:spcPts val="1200"/>
              </a:spcAft>
            </a:pPr>
            <a:r>
              <a:rPr lang="en-US" sz="3600" dirty="0"/>
              <a:t>Makes a decision </a:t>
            </a:r>
          </a:p>
        </p:txBody>
      </p:sp>
      <p:sp>
        <p:nvSpPr>
          <p:cNvPr id="6" name="Content Placeholder 9">
            <a:extLst>
              <a:ext uri="{FF2B5EF4-FFF2-40B4-BE49-F238E27FC236}">
                <a16:creationId xmlns:a16="http://schemas.microsoft.com/office/drawing/2014/main" id="{DA736DB5-5A7E-CB70-7AF4-64819CF6A95D}"/>
              </a:ext>
            </a:extLst>
          </p:cNvPr>
          <p:cNvSpPr txBox="1">
            <a:spLocks/>
          </p:cNvSpPr>
          <p:nvPr/>
        </p:nvSpPr>
        <p:spPr>
          <a:xfrm>
            <a:off x="8245639" y="1385570"/>
            <a:ext cx="3543300" cy="5040630"/>
          </a:xfrm>
          <a:prstGeom prst="rect">
            <a:avLst/>
          </a:prstGeom>
          <a:noFill/>
          <a:ln w="19050">
            <a:no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ts val="0"/>
              </a:spcBef>
              <a:spcAft>
                <a:spcPts val="1200"/>
              </a:spcAft>
              <a:buFont typeface="Arial" panose="020B0604020202020204" pitchFamily="34" charset="0"/>
              <a:buNone/>
            </a:pPr>
            <a:r>
              <a:rPr lang="en-US" sz="4400" b="1" dirty="0"/>
              <a:t>Appeal</a:t>
            </a:r>
            <a:r>
              <a:rPr lang="en-US" sz="3600" b="1" dirty="0"/>
              <a:t> </a:t>
            </a:r>
          </a:p>
          <a:p>
            <a:pPr>
              <a:spcBef>
                <a:spcPts val="0"/>
              </a:spcBef>
              <a:spcAft>
                <a:spcPts val="1200"/>
              </a:spcAft>
            </a:pPr>
            <a:r>
              <a:rPr lang="en-US" sz="3600" dirty="0"/>
              <a:t>Led by Provost.</a:t>
            </a:r>
          </a:p>
          <a:p>
            <a:pPr>
              <a:spcBef>
                <a:spcPts val="0"/>
              </a:spcBef>
              <a:spcAft>
                <a:spcPts val="1200"/>
              </a:spcAft>
            </a:pPr>
            <a:r>
              <a:rPr lang="en-US" sz="3600" dirty="0"/>
              <a:t>Optional. Either party may request.</a:t>
            </a:r>
          </a:p>
          <a:p>
            <a:pPr>
              <a:spcBef>
                <a:spcPts val="0"/>
              </a:spcBef>
              <a:spcAft>
                <a:spcPts val="1200"/>
              </a:spcAft>
            </a:pPr>
            <a:r>
              <a:rPr lang="en-US" sz="3600" dirty="0"/>
              <a:t>Reviews hearing decision.</a:t>
            </a:r>
          </a:p>
          <a:p>
            <a:pPr marL="0" indent="0">
              <a:spcBef>
                <a:spcPts val="0"/>
              </a:spcBef>
              <a:spcAft>
                <a:spcPts val="1200"/>
              </a:spcAft>
              <a:buFont typeface="Arial" panose="020B0604020202020204" pitchFamily="34" charset="0"/>
              <a:buNone/>
            </a:pPr>
            <a:endParaRPr lang="en-US" sz="3600" dirty="0"/>
          </a:p>
        </p:txBody>
      </p:sp>
      <p:cxnSp>
        <p:nvCxnSpPr>
          <p:cNvPr id="14" name="Straight Connector 13">
            <a:extLst>
              <a:ext uri="{FF2B5EF4-FFF2-40B4-BE49-F238E27FC236}">
                <a16:creationId xmlns:a16="http://schemas.microsoft.com/office/drawing/2014/main" id="{61ACDCBF-4ABD-212E-7CB3-E122F240BECC}"/>
              </a:ext>
            </a:extLst>
          </p:cNvPr>
          <p:cNvCxnSpPr>
            <a:cxnSpLocks/>
          </p:cNvCxnSpPr>
          <p:nvPr/>
        </p:nvCxnSpPr>
        <p:spPr>
          <a:xfrm>
            <a:off x="3783330" y="1520190"/>
            <a:ext cx="0" cy="5040630"/>
          </a:xfrm>
          <a:prstGeom prst="line">
            <a:avLst/>
          </a:prstGeom>
          <a:ln w="57150">
            <a:solidFill>
              <a:srgbClr val="EFFF93"/>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7BB90D78-C830-7DAD-7CF4-F51BDD6EDF67}"/>
              </a:ext>
            </a:extLst>
          </p:cNvPr>
          <p:cNvCxnSpPr>
            <a:cxnSpLocks/>
          </p:cNvCxnSpPr>
          <p:nvPr/>
        </p:nvCxnSpPr>
        <p:spPr>
          <a:xfrm>
            <a:off x="8008620" y="1520190"/>
            <a:ext cx="0" cy="5040630"/>
          </a:xfrm>
          <a:prstGeom prst="line">
            <a:avLst/>
          </a:prstGeom>
          <a:ln w="57150">
            <a:solidFill>
              <a:srgbClr val="EFFF93"/>
            </a:solidFill>
          </a:ln>
        </p:spPr>
        <p:style>
          <a:lnRef idx="1">
            <a:schemeClr val="accent1"/>
          </a:lnRef>
          <a:fillRef idx="0">
            <a:schemeClr val="accent1"/>
          </a:fillRef>
          <a:effectRef idx="0">
            <a:schemeClr val="accent1"/>
          </a:effectRef>
          <a:fontRef idx="minor">
            <a:schemeClr val="tx1"/>
          </a:fontRef>
        </p:style>
      </p:cxnSp>
      <p:sp>
        <p:nvSpPr>
          <p:cNvPr id="8" name="Title 8">
            <a:extLst>
              <a:ext uri="{FF2B5EF4-FFF2-40B4-BE49-F238E27FC236}">
                <a16:creationId xmlns:a16="http://schemas.microsoft.com/office/drawing/2014/main" id="{AA39C2F8-0C0A-7640-CDAD-73DF84BEA4AD}"/>
              </a:ext>
            </a:extLst>
          </p:cNvPr>
          <p:cNvSpPr>
            <a:spLocks noGrp="1"/>
          </p:cNvSpPr>
          <p:nvPr>
            <p:ph type="title"/>
          </p:nvPr>
        </p:nvSpPr>
        <p:spPr>
          <a:xfrm>
            <a:off x="0" y="0"/>
            <a:ext cx="12192000" cy="1138990"/>
          </a:xfrm>
          <a:solidFill>
            <a:schemeClr val="tx1"/>
          </a:solidFill>
        </p:spPr>
        <p:txBody>
          <a:bodyPr>
            <a:noAutofit/>
          </a:bodyPr>
          <a:lstStyle/>
          <a:p>
            <a:pPr algn="ctr"/>
            <a:r>
              <a:rPr lang="en-US" sz="6600"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Formal Resolution</a:t>
            </a:r>
          </a:p>
        </p:txBody>
      </p:sp>
    </p:spTree>
    <p:extLst>
      <p:ext uri="{BB962C8B-B14F-4D97-AF65-F5344CB8AC3E}">
        <p14:creationId xmlns:p14="http://schemas.microsoft.com/office/powerpoint/2010/main" val="4037510431"/>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p:bldP spid="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61D5A85A-4D3B-CB44-96DB-C5F6C0E978E6}"/>
              </a:ext>
            </a:extLst>
          </p:cNvPr>
          <p:cNvSpPr>
            <a:spLocks noGrp="1"/>
          </p:cNvSpPr>
          <p:nvPr>
            <p:ph idx="1"/>
          </p:nvPr>
        </p:nvSpPr>
        <p:spPr>
          <a:xfrm>
            <a:off x="457200" y="1212850"/>
            <a:ext cx="11567160" cy="4432300"/>
          </a:xfrm>
          <a:noFill/>
          <a:ln w="19050">
            <a:noFill/>
          </a:ln>
        </p:spPr>
        <p:txBody>
          <a:bodyPr>
            <a:noAutofit/>
          </a:bodyPr>
          <a:lstStyle/>
          <a:p>
            <a:pPr lvl="0" fontAlgn="ctr"/>
            <a:r>
              <a:rPr lang="en-US" sz="3600" dirty="0"/>
              <a:t>Inform complainant &amp; respondent of a formal investigation.</a:t>
            </a:r>
          </a:p>
          <a:p>
            <a:pPr lvl="0" fontAlgn="ctr"/>
            <a:r>
              <a:rPr lang="en-US" sz="3600" dirty="0"/>
              <a:t>initiate any necessary remedial actions</a:t>
            </a:r>
          </a:p>
          <a:p>
            <a:pPr lvl="0" fontAlgn="ctr"/>
            <a:r>
              <a:rPr lang="en-US" sz="3600" dirty="0"/>
              <a:t>Identify the exact policies allegedly violated</a:t>
            </a:r>
          </a:p>
          <a:p>
            <a:pPr lvl="0" fontAlgn="ctr"/>
            <a:r>
              <a:rPr lang="en-US" sz="3600" dirty="0"/>
              <a:t>Conduct an initial inquiry </a:t>
            </a:r>
          </a:p>
          <a:p>
            <a:pPr lvl="0" fontAlgn="ctr"/>
            <a:r>
              <a:rPr lang="en-US" sz="3600" dirty="0"/>
              <a:t>Commence a thorough, reliable and impartial investigation</a:t>
            </a:r>
          </a:p>
          <a:p>
            <a:pPr lvl="0" fontAlgn="ctr"/>
            <a:r>
              <a:rPr lang="en-US" sz="3600" dirty="0"/>
              <a:t>Send a preliminary report to parties &amp; their advisors, if any.  </a:t>
            </a:r>
          </a:p>
          <a:p>
            <a:r>
              <a:rPr lang="en-US" sz="3600" dirty="0"/>
              <a:t>Send the investigative report to parties &amp; their advisors, if any.  </a:t>
            </a:r>
            <a:endParaRPr lang="en-US" sz="8000" dirty="0"/>
          </a:p>
        </p:txBody>
      </p:sp>
      <p:sp>
        <p:nvSpPr>
          <p:cNvPr id="5" name="Title 8">
            <a:extLst>
              <a:ext uri="{FF2B5EF4-FFF2-40B4-BE49-F238E27FC236}">
                <a16:creationId xmlns:a16="http://schemas.microsoft.com/office/drawing/2014/main" id="{56D6B0E0-14B5-2DDD-958E-4940291315F2}"/>
              </a:ext>
            </a:extLst>
          </p:cNvPr>
          <p:cNvSpPr>
            <a:spLocks noGrp="1"/>
          </p:cNvSpPr>
          <p:nvPr>
            <p:ph type="title"/>
          </p:nvPr>
        </p:nvSpPr>
        <p:spPr>
          <a:xfrm>
            <a:off x="0" y="0"/>
            <a:ext cx="12192000" cy="1138990"/>
          </a:xfrm>
          <a:solidFill>
            <a:schemeClr val="tx1"/>
          </a:solidFill>
        </p:spPr>
        <p:txBody>
          <a:bodyPr>
            <a:noAutofit/>
          </a:bodyPr>
          <a:lstStyle/>
          <a:p>
            <a:pPr algn="ctr"/>
            <a:r>
              <a:rPr lang="en-US" sz="6000"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Formal Resolution - Investigation</a:t>
            </a:r>
          </a:p>
        </p:txBody>
      </p:sp>
    </p:spTree>
    <p:extLst>
      <p:ext uri="{BB962C8B-B14F-4D97-AF65-F5344CB8AC3E}">
        <p14:creationId xmlns:p14="http://schemas.microsoft.com/office/powerpoint/2010/main" val="705794231"/>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wipe(up)">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0">
                                            <p:txEl>
                                              <p:pRg st="1" end="1"/>
                                            </p:txEl>
                                          </p:spTgt>
                                        </p:tgtEl>
                                        <p:attrNameLst>
                                          <p:attrName>style.visibility</p:attrName>
                                        </p:attrNameLst>
                                      </p:cBhvr>
                                      <p:to>
                                        <p:strVal val="visible"/>
                                      </p:to>
                                    </p:set>
                                    <p:animEffect transition="in" filter="wipe(up)">
                                      <p:cBhvr>
                                        <p:cTn id="12" dur="500"/>
                                        <p:tgtEl>
                                          <p:spTgt spid="1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0">
                                            <p:txEl>
                                              <p:pRg st="2" end="2"/>
                                            </p:txEl>
                                          </p:spTgt>
                                        </p:tgtEl>
                                        <p:attrNameLst>
                                          <p:attrName>style.visibility</p:attrName>
                                        </p:attrNameLst>
                                      </p:cBhvr>
                                      <p:to>
                                        <p:strVal val="visible"/>
                                      </p:to>
                                    </p:set>
                                    <p:animEffect transition="in" filter="wipe(up)">
                                      <p:cBhvr>
                                        <p:cTn id="17" dur="500"/>
                                        <p:tgtEl>
                                          <p:spTgt spid="1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10">
                                            <p:txEl>
                                              <p:pRg st="3" end="3"/>
                                            </p:txEl>
                                          </p:spTgt>
                                        </p:tgtEl>
                                        <p:attrNameLst>
                                          <p:attrName>style.visibility</p:attrName>
                                        </p:attrNameLst>
                                      </p:cBhvr>
                                      <p:to>
                                        <p:strVal val="visible"/>
                                      </p:to>
                                    </p:set>
                                    <p:animEffect transition="in" filter="wipe(up)">
                                      <p:cBhvr>
                                        <p:cTn id="22" dur="500"/>
                                        <p:tgtEl>
                                          <p:spTgt spid="1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10">
                                            <p:txEl>
                                              <p:pRg st="4" end="4"/>
                                            </p:txEl>
                                          </p:spTgt>
                                        </p:tgtEl>
                                        <p:attrNameLst>
                                          <p:attrName>style.visibility</p:attrName>
                                        </p:attrNameLst>
                                      </p:cBhvr>
                                      <p:to>
                                        <p:strVal val="visible"/>
                                      </p:to>
                                    </p:set>
                                    <p:animEffect transition="in" filter="wipe(up)">
                                      <p:cBhvr>
                                        <p:cTn id="27" dur="500"/>
                                        <p:tgtEl>
                                          <p:spTgt spid="10">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10">
                                            <p:txEl>
                                              <p:pRg st="5" end="5"/>
                                            </p:txEl>
                                          </p:spTgt>
                                        </p:tgtEl>
                                        <p:attrNameLst>
                                          <p:attrName>style.visibility</p:attrName>
                                        </p:attrNameLst>
                                      </p:cBhvr>
                                      <p:to>
                                        <p:strVal val="visible"/>
                                      </p:to>
                                    </p:set>
                                    <p:animEffect transition="in" filter="wipe(up)">
                                      <p:cBhvr>
                                        <p:cTn id="32" dur="500"/>
                                        <p:tgtEl>
                                          <p:spTgt spid="10">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grpId="0" nodeType="clickEffect">
                                  <p:stCondLst>
                                    <p:cond delay="0"/>
                                  </p:stCondLst>
                                  <p:childTnLst>
                                    <p:set>
                                      <p:cBhvr>
                                        <p:cTn id="36" dur="1" fill="hold">
                                          <p:stCondLst>
                                            <p:cond delay="0"/>
                                          </p:stCondLst>
                                        </p:cTn>
                                        <p:tgtEl>
                                          <p:spTgt spid="10">
                                            <p:txEl>
                                              <p:pRg st="6" end="6"/>
                                            </p:txEl>
                                          </p:spTgt>
                                        </p:tgtEl>
                                        <p:attrNameLst>
                                          <p:attrName>style.visibility</p:attrName>
                                        </p:attrNameLst>
                                      </p:cBhvr>
                                      <p:to>
                                        <p:strVal val="visible"/>
                                      </p:to>
                                    </p:set>
                                    <p:animEffect transition="in" filter="wipe(up)">
                                      <p:cBhvr>
                                        <p:cTn id="37" dur="500"/>
                                        <p:tgtEl>
                                          <p:spTgt spid="10">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61D5A85A-4D3B-CB44-96DB-C5F6C0E978E6}"/>
              </a:ext>
            </a:extLst>
          </p:cNvPr>
          <p:cNvSpPr>
            <a:spLocks noGrp="1"/>
          </p:cNvSpPr>
          <p:nvPr>
            <p:ph idx="1"/>
          </p:nvPr>
        </p:nvSpPr>
        <p:spPr>
          <a:xfrm>
            <a:off x="457200" y="1212850"/>
            <a:ext cx="11567160" cy="4432300"/>
          </a:xfrm>
          <a:noFill/>
          <a:ln w="19050">
            <a:noFill/>
          </a:ln>
        </p:spPr>
        <p:txBody>
          <a:bodyPr>
            <a:noAutofit/>
          </a:bodyPr>
          <a:lstStyle/>
          <a:p>
            <a:pPr lvl="0" fontAlgn="ctr"/>
            <a:r>
              <a:rPr lang="en-US" sz="3600" dirty="0"/>
              <a:t>Complainant and Respondent must be present (may be virtual); may not directly address each other.</a:t>
            </a:r>
          </a:p>
          <a:p>
            <a:pPr lvl="0" fontAlgn="ctr"/>
            <a:r>
              <a:rPr lang="en-US" sz="3600" dirty="0"/>
              <a:t>Advisors may address either party &amp; witnesses, &amp; cross-examine. </a:t>
            </a:r>
          </a:p>
          <a:p>
            <a:pPr lvl="0" fontAlgn="ctr"/>
            <a:r>
              <a:rPr lang="en-US" sz="3600" dirty="0"/>
              <a:t>Hearing officer determines if a question is appropriate and decides to allow or exclude it.</a:t>
            </a:r>
          </a:p>
          <a:p>
            <a:pPr lvl="0" fontAlgn="ctr"/>
            <a:r>
              <a:rPr lang="en-US" sz="3600" dirty="0"/>
              <a:t>Decision is based on the “preponderance of evidence” standard.</a:t>
            </a:r>
          </a:p>
        </p:txBody>
      </p:sp>
      <p:sp>
        <p:nvSpPr>
          <p:cNvPr id="5" name="Title 8">
            <a:extLst>
              <a:ext uri="{FF2B5EF4-FFF2-40B4-BE49-F238E27FC236}">
                <a16:creationId xmlns:a16="http://schemas.microsoft.com/office/drawing/2014/main" id="{8A6EEB1E-68BD-F1F0-55C0-038F8BB9ACD4}"/>
              </a:ext>
            </a:extLst>
          </p:cNvPr>
          <p:cNvSpPr>
            <a:spLocks noGrp="1"/>
          </p:cNvSpPr>
          <p:nvPr>
            <p:ph type="title"/>
          </p:nvPr>
        </p:nvSpPr>
        <p:spPr>
          <a:xfrm>
            <a:off x="0" y="0"/>
            <a:ext cx="12192000" cy="1138990"/>
          </a:xfrm>
          <a:solidFill>
            <a:schemeClr val="tx1"/>
          </a:solidFill>
        </p:spPr>
        <p:txBody>
          <a:bodyPr>
            <a:noAutofit/>
          </a:bodyPr>
          <a:lstStyle/>
          <a:p>
            <a:pPr algn="ctr"/>
            <a:r>
              <a:rPr lang="en-US" sz="6600"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Formal Resolution - Hearing</a:t>
            </a:r>
          </a:p>
        </p:txBody>
      </p:sp>
    </p:spTree>
    <p:extLst>
      <p:ext uri="{BB962C8B-B14F-4D97-AF65-F5344CB8AC3E}">
        <p14:creationId xmlns:p14="http://schemas.microsoft.com/office/powerpoint/2010/main" val="3511926782"/>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wipe(up)">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0">
                                            <p:txEl>
                                              <p:pRg st="1" end="1"/>
                                            </p:txEl>
                                          </p:spTgt>
                                        </p:tgtEl>
                                        <p:attrNameLst>
                                          <p:attrName>style.visibility</p:attrName>
                                        </p:attrNameLst>
                                      </p:cBhvr>
                                      <p:to>
                                        <p:strVal val="visible"/>
                                      </p:to>
                                    </p:set>
                                    <p:animEffect transition="in" filter="wipe(up)">
                                      <p:cBhvr>
                                        <p:cTn id="12" dur="500"/>
                                        <p:tgtEl>
                                          <p:spTgt spid="1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0">
                                            <p:txEl>
                                              <p:pRg st="2" end="2"/>
                                            </p:txEl>
                                          </p:spTgt>
                                        </p:tgtEl>
                                        <p:attrNameLst>
                                          <p:attrName>style.visibility</p:attrName>
                                        </p:attrNameLst>
                                      </p:cBhvr>
                                      <p:to>
                                        <p:strVal val="visible"/>
                                      </p:to>
                                    </p:set>
                                    <p:animEffect transition="in" filter="wipe(up)">
                                      <p:cBhvr>
                                        <p:cTn id="17" dur="500"/>
                                        <p:tgtEl>
                                          <p:spTgt spid="1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10">
                                            <p:txEl>
                                              <p:pRg st="3" end="3"/>
                                            </p:txEl>
                                          </p:spTgt>
                                        </p:tgtEl>
                                        <p:attrNameLst>
                                          <p:attrName>style.visibility</p:attrName>
                                        </p:attrNameLst>
                                      </p:cBhvr>
                                      <p:to>
                                        <p:strVal val="visible"/>
                                      </p:to>
                                    </p:set>
                                    <p:animEffect transition="in" filter="wipe(up)">
                                      <p:cBhvr>
                                        <p:cTn id="22" dur="500"/>
                                        <p:tgtEl>
                                          <p:spTgt spid="1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61D5A85A-4D3B-CB44-96DB-C5F6C0E978E6}"/>
              </a:ext>
            </a:extLst>
          </p:cNvPr>
          <p:cNvSpPr>
            <a:spLocks noGrp="1"/>
          </p:cNvSpPr>
          <p:nvPr>
            <p:ph idx="1"/>
          </p:nvPr>
        </p:nvSpPr>
        <p:spPr>
          <a:xfrm>
            <a:off x="320040" y="1546314"/>
            <a:ext cx="11567160" cy="4195444"/>
          </a:xfrm>
          <a:noFill/>
          <a:ln w="19050">
            <a:noFill/>
          </a:ln>
        </p:spPr>
        <p:txBody>
          <a:bodyPr>
            <a:noAutofit/>
          </a:bodyPr>
          <a:lstStyle/>
          <a:p>
            <a:pPr lvl="0" fontAlgn="ctr"/>
            <a:r>
              <a:rPr lang="en-US" sz="3600" b="1" dirty="0"/>
              <a:t>No violation</a:t>
            </a:r>
            <a:r>
              <a:rPr lang="en-US" sz="3600" dirty="0"/>
              <a:t>: decide: Title IX was not violated.</a:t>
            </a:r>
          </a:p>
          <a:p>
            <a:pPr lvl="0" fontAlgn="ctr"/>
            <a:r>
              <a:rPr lang="en-US" sz="3600" b="1" dirty="0"/>
              <a:t>Warning</a:t>
            </a:r>
            <a:r>
              <a:rPr lang="en-US" sz="3600" dirty="0"/>
              <a:t>: a verbal or written reprimand</a:t>
            </a:r>
          </a:p>
          <a:p>
            <a:pPr lvl="0" fontAlgn="ctr"/>
            <a:r>
              <a:rPr lang="en-US" sz="3600" b="1" dirty="0"/>
              <a:t>Probation</a:t>
            </a:r>
            <a:r>
              <a:rPr lang="en-US" sz="3600" dirty="0"/>
              <a:t>: student is on probation for a given period of time; may include other conditions/restrictions.</a:t>
            </a:r>
          </a:p>
          <a:p>
            <a:pPr lvl="0" fontAlgn="ctr"/>
            <a:r>
              <a:rPr lang="en-US" sz="3600" b="1" dirty="0"/>
              <a:t>Suspension</a:t>
            </a:r>
            <a:r>
              <a:rPr lang="en-US" sz="3600" dirty="0"/>
              <a:t>: student is dismissed from the College.</a:t>
            </a:r>
          </a:p>
          <a:p>
            <a:pPr lvl="0" fontAlgn="ctr"/>
            <a:r>
              <a:rPr lang="en-US" sz="3600" b="1" dirty="0"/>
              <a:t>Other</a:t>
            </a:r>
            <a:r>
              <a:rPr lang="en-US" sz="3600" dirty="0"/>
              <a:t> actions…</a:t>
            </a:r>
          </a:p>
        </p:txBody>
      </p:sp>
      <p:sp>
        <p:nvSpPr>
          <p:cNvPr id="5" name="Title 8">
            <a:extLst>
              <a:ext uri="{FF2B5EF4-FFF2-40B4-BE49-F238E27FC236}">
                <a16:creationId xmlns:a16="http://schemas.microsoft.com/office/drawing/2014/main" id="{B8420899-E865-7383-CCEE-8F344FBB04AA}"/>
              </a:ext>
            </a:extLst>
          </p:cNvPr>
          <p:cNvSpPr>
            <a:spLocks noGrp="1"/>
          </p:cNvSpPr>
          <p:nvPr>
            <p:ph type="title"/>
          </p:nvPr>
        </p:nvSpPr>
        <p:spPr>
          <a:xfrm>
            <a:off x="0" y="0"/>
            <a:ext cx="12192000" cy="1138990"/>
          </a:xfrm>
          <a:solidFill>
            <a:schemeClr val="tx1"/>
          </a:solidFill>
        </p:spPr>
        <p:txBody>
          <a:bodyPr>
            <a:noAutofit/>
          </a:bodyPr>
          <a:lstStyle/>
          <a:p>
            <a:pPr algn="ctr"/>
            <a:r>
              <a:rPr lang="en-US" sz="6000"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Possible Outcomes of Investigation</a:t>
            </a:r>
          </a:p>
        </p:txBody>
      </p:sp>
    </p:spTree>
    <p:extLst>
      <p:ext uri="{BB962C8B-B14F-4D97-AF65-F5344CB8AC3E}">
        <p14:creationId xmlns:p14="http://schemas.microsoft.com/office/powerpoint/2010/main" val="4215790667"/>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wipe(up)">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0">
                                            <p:txEl>
                                              <p:pRg st="1" end="1"/>
                                            </p:txEl>
                                          </p:spTgt>
                                        </p:tgtEl>
                                        <p:attrNameLst>
                                          <p:attrName>style.visibility</p:attrName>
                                        </p:attrNameLst>
                                      </p:cBhvr>
                                      <p:to>
                                        <p:strVal val="visible"/>
                                      </p:to>
                                    </p:set>
                                    <p:animEffect transition="in" filter="wipe(up)">
                                      <p:cBhvr>
                                        <p:cTn id="12" dur="500"/>
                                        <p:tgtEl>
                                          <p:spTgt spid="1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0">
                                            <p:txEl>
                                              <p:pRg st="2" end="2"/>
                                            </p:txEl>
                                          </p:spTgt>
                                        </p:tgtEl>
                                        <p:attrNameLst>
                                          <p:attrName>style.visibility</p:attrName>
                                        </p:attrNameLst>
                                      </p:cBhvr>
                                      <p:to>
                                        <p:strVal val="visible"/>
                                      </p:to>
                                    </p:set>
                                    <p:animEffect transition="in" filter="wipe(up)">
                                      <p:cBhvr>
                                        <p:cTn id="17" dur="500"/>
                                        <p:tgtEl>
                                          <p:spTgt spid="1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10">
                                            <p:txEl>
                                              <p:pRg st="3" end="3"/>
                                            </p:txEl>
                                          </p:spTgt>
                                        </p:tgtEl>
                                        <p:attrNameLst>
                                          <p:attrName>style.visibility</p:attrName>
                                        </p:attrNameLst>
                                      </p:cBhvr>
                                      <p:to>
                                        <p:strVal val="visible"/>
                                      </p:to>
                                    </p:set>
                                    <p:animEffect transition="in" filter="wipe(up)">
                                      <p:cBhvr>
                                        <p:cTn id="22" dur="500"/>
                                        <p:tgtEl>
                                          <p:spTgt spid="1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10">
                                            <p:txEl>
                                              <p:pRg st="4" end="4"/>
                                            </p:txEl>
                                          </p:spTgt>
                                        </p:tgtEl>
                                        <p:attrNameLst>
                                          <p:attrName>style.visibility</p:attrName>
                                        </p:attrNameLst>
                                      </p:cBhvr>
                                      <p:to>
                                        <p:strVal val="visible"/>
                                      </p:to>
                                    </p:set>
                                    <p:animEffect transition="in" filter="wipe(up)">
                                      <p:cBhvr>
                                        <p:cTn id="27" dur="500"/>
                                        <p:tgtEl>
                                          <p:spTgt spid="1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61D5A85A-4D3B-CB44-96DB-C5F6C0E978E6}"/>
              </a:ext>
            </a:extLst>
          </p:cNvPr>
          <p:cNvSpPr>
            <a:spLocks noGrp="1"/>
          </p:cNvSpPr>
          <p:nvPr>
            <p:ph idx="1"/>
          </p:nvPr>
        </p:nvSpPr>
        <p:spPr>
          <a:xfrm>
            <a:off x="320040" y="2243000"/>
            <a:ext cx="11567160" cy="4195444"/>
          </a:xfrm>
          <a:noFill/>
          <a:ln w="19050">
            <a:noFill/>
          </a:ln>
        </p:spPr>
        <p:txBody>
          <a:bodyPr>
            <a:noAutofit/>
          </a:bodyPr>
          <a:lstStyle/>
          <a:p>
            <a:pPr marL="742950" lvl="0" indent="-742950" fontAlgn="ctr">
              <a:buFont typeface="+mj-lt"/>
              <a:buAutoNum type="arabicPeriod"/>
            </a:pPr>
            <a:r>
              <a:rPr lang="en-US" sz="3600" dirty="0"/>
              <a:t>Keep yourself safe. Call authorities if needed.</a:t>
            </a:r>
          </a:p>
          <a:p>
            <a:pPr marL="742950" lvl="0" indent="-742950" fontAlgn="ctr">
              <a:buFont typeface="+mj-lt"/>
              <a:buAutoNum type="arabicPeriod"/>
            </a:pPr>
            <a:r>
              <a:rPr lang="en-US" sz="3600" dirty="0"/>
              <a:t>Approach as a friend, not antagonistically.</a:t>
            </a:r>
          </a:p>
          <a:p>
            <a:pPr marL="742950" lvl="0" indent="-742950" fontAlgn="ctr">
              <a:buFont typeface="+mj-lt"/>
              <a:buAutoNum type="arabicPeriod"/>
            </a:pPr>
            <a:r>
              <a:rPr lang="en-US" sz="3600" dirty="0"/>
              <a:t>Act with a group.</a:t>
            </a:r>
          </a:p>
          <a:p>
            <a:pPr marL="742950" lvl="0" indent="-742950" fontAlgn="ctr">
              <a:buFont typeface="+mj-lt"/>
              <a:buAutoNum type="arabicPeriod"/>
            </a:pPr>
            <a:r>
              <a:rPr lang="en-US" sz="3600" dirty="0"/>
              <a:t>Create an escape: “Hey, let’s leave and get coffee.”</a:t>
            </a:r>
          </a:p>
          <a:p>
            <a:pPr marL="742950" lvl="0" indent="-742950" fontAlgn="ctr">
              <a:buFont typeface="+mj-lt"/>
              <a:buAutoNum type="arabicPeriod"/>
            </a:pPr>
            <a:r>
              <a:rPr lang="en-US" sz="3600" dirty="0"/>
              <a:t>Many hesitate if nobody else is acting. Lead, and act. Be assertive.</a:t>
            </a:r>
          </a:p>
        </p:txBody>
      </p:sp>
      <p:sp>
        <p:nvSpPr>
          <p:cNvPr id="2" name="Title 8">
            <a:extLst>
              <a:ext uri="{FF2B5EF4-FFF2-40B4-BE49-F238E27FC236}">
                <a16:creationId xmlns:a16="http://schemas.microsoft.com/office/drawing/2014/main" id="{56DF59DC-3AA0-9F2B-ED06-2D65DC8725DD}"/>
              </a:ext>
            </a:extLst>
          </p:cNvPr>
          <p:cNvSpPr txBox="1">
            <a:spLocks/>
          </p:cNvSpPr>
          <p:nvPr/>
        </p:nvSpPr>
        <p:spPr>
          <a:xfrm>
            <a:off x="0" y="0"/>
            <a:ext cx="12192000" cy="1780674"/>
          </a:xfrm>
          <a:prstGeom prst="rect">
            <a:avLst/>
          </a:prstGeom>
          <a:solidFill>
            <a:schemeClr val="tx1"/>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6600"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Bystander Intervention</a:t>
            </a:r>
          </a:p>
          <a:p>
            <a:pPr algn="ctr"/>
            <a:r>
              <a:rPr lang="en-US" sz="4800"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How to help if I see it</a:t>
            </a:r>
          </a:p>
        </p:txBody>
      </p:sp>
    </p:spTree>
    <p:extLst>
      <p:ext uri="{BB962C8B-B14F-4D97-AF65-F5344CB8AC3E}">
        <p14:creationId xmlns:p14="http://schemas.microsoft.com/office/powerpoint/2010/main" val="3155105048"/>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wipe(up)">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0">
                                            <p:txEl>
                                              <p:pRg st="1" end="1"/>
                                            </p:txEl>
                                          </p:spTgt>
                                        </p:tgtEl>
                                        <p:attrNameLst>
                                          <p:attrName>style.visibility</p:attrName>
                                        </p:attrNameLst>
                                      </p:cBhvr>
                                      <p:to>
                                        <p:strVal val="visible"/>
                                      </p:to>
                                    </p:set>
                                    <p:animEffect transition="in" filter="wipe(up)">
                                      <p:cBhvr>
                                        <p:cTn id="12" dur="500"/>
                                        <p:tgtEl>
                                          <p:spTgt spid="1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0">
                                            <p:txEl>
                                              <p:pRg st="2" end="2"/>
                                            </p:txEl>
                                          </p:spTgt>
                                        </p:tgtEl>
                                        <p:attrNameLst>
                                          <p:attrName>style.visibility</p:attrName>
                                        </p:attrNameLst>
                                      </p:cBhvr>
                                      <p:to>
                                        <p:strVal val="visible"/>
                                      </p:to>
                                    </p:set>
                                    <p:animEffect transition="in" filter="wipe(up)">
                                      <p:cBhvr>
                                        <p:cTn id="17" dur="500"/>
                                        <p:tgtEl>
                                          <p:spTgt spid="1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10">
                                            <p:txEl>
                                              <p:pRg st="3" end="3"/>
                                            </p:txEl>
                                          </p:spTgt>
                                        </p:tgtEl>
                                        <p:attrNameLst>
                                          <p:attrName>style.visibility</p:attrName>
                                        </p:attrNameLst>
                                      </p:cBhvr>
                                      <p:to>
                                        <p:strVal val="visible"/>
                                      </p:to>
                                    </p:set>
                                    <p:animEffect transition="in" filter="wipe(up)">
                                      <p:cBhvr>
                                        <p:cTn id="22" dur="500"/>
                                        <p:tgtEl>
                                          <p:spTgt spid="1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10">
                                            <p:txEl>
                                              <p:pRg st="4" end="4"/>
                                            </p:txEl>
                                          </p:spTgt>
                                        </p:tgtEl>
                                        <p:attrNameLst>
                                          <p:attrName>style.visibility</p:attrName>
                                        </p:attrNameLst>
                                      </p:cBhvr>
                                      <p:to>
                                        <p:strVal val="visible"/>
                                      </p:to>
                                    </p:set>
                                    <p:animEffect transition="in" filter="wipe(up)">
                                      <p:cBhvr>
                                        <p:cTn id="27" dur="500"/>
                                        <p:tgtEl>
                                          <p:spTgt spid="1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61D5A85A-4D3B-CB44-96DB-C5F6C0E978E6}"/>
              </a:ext>
            </a:extLst>
          </p:cNvPr>
          <p:cNvSpPr>
            <a:spLocks noGrp="1"/>
          </p:cNvSpPr>
          <p:nvPr>
            <p:ph idx="1"/>
          </p:nvPr>
        </p:nvSpPr>
        <p:spPr>
          <a:xfrm>
            <a:off x="457200" y="1447800"/>
            <a:ext cx="11493500" cy="4838700"/>
          </a:xfrm>
          <a:noFill/>
          <a:ln w="19050">
            <a:noFill/>
          </a:ln>
        </p:spPr>
        <p:txBody>
          <a:bodyPr>
            <a:normAutofit lnSpcReduction="10000"/>
          </a:bodyPr>
          <a:lstStyle/>
          <a:p>
            <a:pPr marL="965200" indent="-736600">
              <a:spcBef>
                <a:spcPts val="0"/>
              </a:spcBef>
              <a:spcAft>
                <a:spcPts val="1200"/>
              </a:spcAft>
              <a:buFont typeface="+mj-lt"/>
              <a:buAutoNum type="arabicPeriod"/>
            </a:pPr>
            <a:r>
              <a:rPr lang="en-US" sz="4000" dirty="0"/>
              <a:t>Be wise – stay with crowds, know where you are going &amp; with whom, tell others your plans.</a:t>
            </a:r>
          </a:p>
          <a:p>
            <a:pPr marL="965200" indent="-736600">
              <a:spcBef>
                <a:spcPts val="0"/>
              </a:spcBef>
              <a:spcAft>
                <a:spcPts val="1200"/>
              </a:spcAft>
              <a:buFont typeface="+mj-lt"/>
              <a:buAutoNum type="arabicPeriod"/>
            </a:pPr>
            <a:r>
              <a:rPr lang="en-US" sz="4000" dirty="0"/>
              <a:t>~50% of campus assaults involve alcohol. Avoid it.</a:t>
            </a:r>
          </a:p>
          <a:p>
            <a:pPr marL="965200" indent="-736600">
              <a:spcBef>
                <a:spcPts val="0"/>
              </a:spcBef>
              <a:spcAft>
                <a:spcPts val="1200"/>
              </a:spcAft>
              <a:buFont typeface="+mj-lt"/>
              <a:buAutoNum type="arabicPeriod"/>
            </a:pPr>
            <a:r>
              <a:rPr lang="en-US" sz="4000" dirty="0"/>
              <a:t>On campus call </a:t>
            </a:r>
            <a:r>
              <a:rPr lang="en-US" sz="4000" dirty="0">
                <a:solidFill>
                  <a:srgbClr val="FFFF00"/>
                </a:solidFill>
              </a:rPr>
              <a:t>727.558.6224</a:t>
            </a:r>
            <a:r>
              <a:rPr lang="en-US" sz="4000" dirty="0"/>
              <a:t> for a ride at night to/from your car.</a:t>
            </a:r>
          </a:p>
          <a:p>
            <a:pPr marL="965200" indent="-736600">
              <a:spcBef>
                <a:spcPts val="0"/>
              </a:spcBef>
              <a:spcAft>
                <a:spcPts val="1200"/>
              </a:spcAft>
              <a:buFont typeface="+mj-lt"/>
              <a:buAutoNum type="arabicPeriod"/>
            </a:pPr>
            <a:r>
              <a:rPr lang="en-US" sz="4000" dirty="0"/>
              <a:t>Be assertive – act when you feel uncomfortable; be forceful; trust your instincts.</a:t>
            </a:r>
          </a:p>
          <a:p>
            <a:pPr marL="965200" indent="-736600">
              <a:spcBef>
                <a:spcPts val="0"/>
              </a:spcBef>
              <a:spcAft>
                <a:spcPts val="1200"/>
              </a:spcAft>
              <a:buFont typeface="+mj-lt"/>
              <a:buAutoNum type="arabicPeriod"/>
            </a:pPr>
            <a:r>
              <a:rPr lang="en-US" sz="4000" dirty="0"/>
              <a:t>Speak up to others when you see problems.</a:t>
            </a:r>
          </a:p>
        </p:txBody>
      </p:sp>
      <p:sp>
        <p:nvSpPr>
          <p:cNvPr id="5" name="Title 8">
            <a:extLst>
              <a:ext uri="{FF2B5EF4-FFF2-40B4-BE49-F238E27FC236}">
                <a16:creationId xmlns:a16="http://schemas.microsoft.com/office/drawing/2014/main" id="{F15B3A68-A506-6FB1-4CFE-1A063D0A40D0}"/>
              </a:ext>
            </a:extLst>
          </p:cNvPr>
          <p:cNvSpPr>
            <a:spLocks noGrp="1"/>
          </p:cNvSpPr>
          <p:nvPr>
            <p:ph type="title"/>
          </p:nvPr>
        </p:nvSpPr>
        <p:spPr>
          <a:xfrm>
            <a:off x="0" y="0"/>
            <a:ext cx="12192000" cy="1138990"/>
          </a:xfrm>
          <a:solidFill>
            <a:schemeClr val="tx1"/>
          </a:solidFill>
        </p:spPr>
        <p:txBody>
          <a:bodyPr>
            <a:noAutofit/>
          </a:bodyPr>
          <a:lstStyle/>
          <a:p>
            <a:pPr algn="ctr"/>
            <a:r>
              <a:rPr lang="en-US" sz="6000"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Avoid Being a Victim</a:t>
            </a:r>
          </a:p>
        </p:txBody>
      </p:sp>
    </p:spTree>
    <p:extLst>
      <p:ext uri="{BB962C8B-B14F-4D97-AF65-F5344CB8AC3E}">
        <p14:creationId xmlns:p14="http://schemas.microsoft.com/office/powerpoint/2010/main" val="3038272269"/>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wipe(up)">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0">
                                            <p:txEl>
                                              <p:pRg st="1" end="1"/>
                                            </p:txEl>
                                          </p:spTgt>
                                        </p:tgtEl>
                                        <p:attrNameLst>
                                          <p:attrName>style.visibility</p:attrName>
                                        </p:attrNameLst>
                                      </p:cBhvr>
                                      <p:to>
                                        <p:strVal val="visible"/>
                                      </p:to>
                                    </p:set>
                                    <p:animEffect transition="in" filter="wipe(up)">
                                      <p:cBhvr>
                                        <p:cTn id="12" dur="500"/>
                                        <p:tgtEl>
                                          <p:spTgt spid="1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0">
                                            <p:txEl>
                                              <p:pRg st="2" end="2"/>
                                            </p:txEl>
                                          </p:spTgt>
                                        </p:tgtEl>
                                        <p:attrNameLst>
                                          <p:attrName>style.visibility</p:attrName>
                                        </p:attrNameLst>
                                      </p:cBhvr>
                                      <p:to>
                                        <p:strVal val="visible"/>
                                      </p:to>
                                    </p:set>
                                    <p:animEffect transition="in" filter="wipe(up)">
                                      <p:cBhvr>
                                        <p:cTn id="17" dur="500"/>
                                        <p:tgtEl>
                                          <p:spTgt spid="1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10">
                                            <p:txEl>
                                              <p:pRg st="3" end="3"/>
                                            </p:txEl>
                                          </p:spTgt>
                                        </p:tgtEl>
                                        <p:attrNameLst>
                                          <p:attrName>style.visibility</p:attrName>
                                        </p:attrNameLst>
                                      </p:cBhvr>
                                      <p:to>
                                        <p:strVal val="visible"/>
                                      </p:to>
                                    </p:set>
                                    <p:animEffect transition="in" filter="wipe(up)">
                                      <p:cBhvr>
                                        <p:cTn id="22" dur="500"/>
                                        <p:tgtEl>
                                          <p:spTgt spid="1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10">
                                            <p:txEl>
                                              <p:pRg st="4" end="4"/>
                                            </p:txEl>
                                          </p:spTgt>
                                        </p:tgtEl>
                                        <p:attrNameLst>
                                          <p:attrName>style.visibility</p:attrName>
                                        </p:attrNameLst>
                                      </p:cBhvr>
                                      <p:to>
                                        <p:strVal val="visible"/>
                                      </p:to>
                                    </p:set>
                                    <p:animEffect transition="in" filter="wipe(up)">
                                      <p:cBhvr>
                                        <p:cTn id="27" dur="500"/>
                                        <p:tgtEl>
                                          <p:spTgt spid="1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Content Placeholder 9">
            <a:extLst>
              <a:ext uri="{FF2B5EF4-FFF2-40B4-BE49-F238E27FC236}">
                <a16:creationId xmlns:a16="http://schemas.microsoft.com/office/drawing/2014/main" id="{AE6FCAE0-7CC4-8909-32BB-80A2D20DBAC6}"/>
              </a:ext>
            </a:extLst>
          </p:cNvPr>
          <p:cNvSpPr txBox="1">
            <a:spLocks/>
          </p:cNvSpPr>
          <p:nvPr/>
        </p:nvSpPr>
        <p:spPr>
          <a:xfrm>
            <a:off x="728869" y="1699592"/>
            <a:ext cx="10933044" cy="1162878"/>
          </a:xfrm>
          <a:prstGeom prst="rect">
            <a:avLst/>
          </a:prstGeom>
          <a:noFill/>
          <a:ln w="19050">
            <a:no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indent="0">
              <a:lnSpc>
                <a:spcPct val="100000"/>
              </a:lnSpc>
              <a:spcBef>
                <a:spcPts val="0"/>
              </a:spcBef>
              <a:buNone/>
            </a:pPr>
            <a:r>
              <a:rPr lang="en-US" sz="4000" i="1" dirty="0">
                <a:solidFill>
                  <a:schemeClr val="bg1"/>
                </a:solidFill>
              </a:rPr>
              <a:t>The prudent man sees danger and hides himself, but the simple go on and suffer for it. </a:t>
            </a:r>
            <a:r>
              <a:rPr lang="en-US" sz="4000" dirty="0">
                <a:solidFill>
                  <a:schemeClr val="bg1"/>
                </a:solidFill>
              </a:rPr>
              <a:t>(Prov. 22:3)</a:t>
            </a:r>
          </a:p>
        </p:txBody>
      </p:sp>
      <p:sp>
        <p:nvSpPr>
          <p:cNvPr id="6" name="Title 8">
            <a:extLst>
              <a:ext uri="{FF2B5EF4-FFF2-40B4-BE49-F238E27FC236}">
                <a16:creationId xmlns:a16="http://schemas.microsoft.com/office/drawing/2014/main" id="{359B5C68-9452-5440-F9FD-966976325F75}"/>
              </a:ext>
            </a:extLst>
          </p:cNvPr>
          <p:cNvSpPr>
            <a:spLocks noGrp="1"/>
          </p:cNvSpPr>
          <p:nvPr>
            <p:ph type="title"/>
          </p:nvPr>
        </p:nvSpPr>
        <p:spPr>
          <a:xfrm>
            <a:off x="0" y="0"/>
            <a:ext cx="12192000" cy="1138990"/>
          </a:xfrm>
          <a:solidFill>
            <a:schemeClr val="bg1"/>
          </a:solidFill>
        </p:spPr>
        <p:txBody>
          <a:bodyPr>
            <a:noAutofit/>
          </a:bodyPr>
          <a:lstStyle/>
          <a:p>
            <a:pPr algn="ctr"/>
            <a:r>
              <a:rPr lang="en-US" sz="6000"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Perspective</a:t>
            </a:r>
          </a:p>
        </p:txBody>
      </p:sp>
      <p:sp>
        <p:nvSpPr>
          <p:cNvPr id="11" name="Content Placeholder 9">
            <a:extLst>
              <a:ext uri="{FF2B5EF4-FFF2-40B4-BE49-F238E27FC236}">
                <a16:creationId xmlns:a16="http://schemas.microsoft.com/office/drawing/2014/main" id="{ED873DD0-DC8C-1E6B-EA90-D760DEFB7812}"/>
              </a:ext>
            </a:extLst>
          </p:cNvPr>
          <p:cNvSpPr txBox="1">
            <a:spLocks/>
          </p:cNvSpPr>
          <p:nvPr/>
        </p:nvSpPr>
        <p:spPr>
          <a:xfrm>
            <a:off x="728869" y="3679844"/>
            <a:ext cx="10933044" cy="1162878"/>
          </a:xfrm>
          <a:prstGeom prst="rect">
            <a:avLst/>
          </a:prstGeom>
          <a:noFill/>
          <a:ln w="19050">
            <a:no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indent="0">
              <a:lnSpc>
                <a:spcPct val="100000"/>
              </a:lnSpc>
              <a:spcBef>
                <a:spcPts val="0"/>
              </a:spcBef>
              <a:buNone/>
            </a:pPr>
            <a:r>
              <a:rPr lang="en-US" sz="4000" i="1" dirty="0">
                <a:solidFill>
                  <a:schemeClr val="bg1"/>
                </a:solidFill>
              </a:rPr>
              <a:t>Love one another with brotherly affection. Outdo one another in showing honor</a:t>
            </a:r>
            <a:r>
              <a:rPr lang="en-US" sz="4000" dirty="0">
                <a:solidFill>
                  <a:schemeClr val="bg1"/>
                </a:solidFill>
              </a:rPr>
              <a:t>. (Romans 12:10)</a:t>
            </a:r>
          </a:p>
        </p:txBody>
      </p:sp>
    </p:spTree>
    <p:extLst>
      <p:ext uri="{BB962C8B-B14F-4D97-AF65-F5344CB8AC3E}">
        <p14:creationId xmlns:p14="http://schemas.microsoft.com/office/powerpoint/2010/main" val="2919553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p:bld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7E58269-1568-FCE1-4746-35138D1BCF57}"/>
              </a:ext>
            </a:extLst>
          </p:cNvPr>
          <p:cNvSpPr txBox="1"/>
          <p:nvPr/>
        </p:nvSpPr>
        <p:spPr>
          <a:xfrm>
            <a:off x="576943" y="1269232"/>
            <a:ext cx="11440885" cy="4401205"/>
          </a:xfrm>
          <a:prstGeom prst="rect">
            <a:avLst/>
          </a:prstGeom>
          <a:noFill/>
        </p:spPr>
        <p:txBody>
          <a:bodyPr wrap="square" rtlCol="0">
            <a:spAutoFit/>
          </a:bodyPr>
          <a:lstStyle/>
          <a:p>
            <a:r>
              <a:rPr lang="en-US" sz="4000" dirty="0"/>
              <a:t>"</a:t>
            </a:r>
            <a:r>
              <a:rPr lang="en-US" sz="4000" i="1" dirty="0"/>
              <a:t>But whoever causes one of these little ones who believe in Me to sin, it would be better for him if a millstone were hung around his neck, and he were drowned in the depth of the sea. 7 "Woe to the world because of offenses! For offenses must come, but woe to that man by whom the offense comes</a:t>
            </a:r>
            <a:r>
              <a:rPr lang="en-US" sz="4000" dirty="0"/>
              <a:t>!</a:t>
            </a:r>
          </a:p>
          <a:p>
            <a:r>
              <a:rPr lang="en-US" sz="4000" dirty="0"/>
              <a:t>(Matthew 18:6-7; see also Matt. 13:41)</a:t>
            </a:r>
          </a:p>
        </p:txBody>
      </p:sp>
      <p:sp>
        <p:nvSpPr>
          <p:cNvPr id="6" name="Title 8">
            <a:extLst>
              <a:ext uri="{FF2B5EF4-FFF2-40B4-BE49-F238E27FC236}">
                <a16:creationId xmlns:a16="http://schemas.microsoft.com/office/drawing/2014/main" id="{F2EA8179-D0C3-A6BB-64A7-F87ACCB2A405}"/>
              </a:ext>
            </a:extLst>
          </p:cNvPr>
          <p:cNvSpPr>
            <a:spLocks noGrp="1"/>
          </p:cNvSpPr>
          <p:nvPr>
            <p:ph type="title"/>
          </p:nvPr>
        </p:nvSpPr>
        <p:spPr>
          <a:xfrm>
            <a:off x="0" y="0"/>
            <a:ext cx="12192000" cy="1138990"/>
          </a:xfrm>
          <a:solidFill>
            <a:schemeClr val="tx1"/>
          </a:solidFill>
        </p:spPr>
        <p:txBody>
          <a:bodyPr>
            <a:noAutofit/>
          </a:bodyPr>
          <a:lstStyle/>
          <a:p>
            <a:pPr algn="ctr"/>
            <a:r>
              <a:rPr lang="en-US" sz="6000"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Perspective</a:t>
            </a:r>
          </a:p>
        </p:txBody>
      </p:sp>
    </p:spTree>
    <p:extLst>
      <p:ext uri="{BB962C8B-B14F-4D97-AF65-F5344CB8AC3E}">
        <p14:creationId xmlns:p14="http://schemas.microsoft.com/office/powerpoint/2010/main" val="1402264509"/>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4A66281-7681-70C2-18F2-36A7C19AE4DD}"/>
              </a:ext>
            </a:extLst>
          </p:cNvPr>
          <p:cNvSpPr txBox="1"/>
          <p:nvPr/>
        </p:nvSpPr>
        <p:spPr>
          <a:xfrm>
            <a:off x="315685" y="1306286"/>
            <a:ext cx="11560629" cy="3785652"/>
          </a:xfrm>
          <a:prstGeom prst="rect">
            <a:avLst/>
          </a:prstGeom>
          <a:noFill/>
        </p:spPr>
        <p:txBody>
          <a:bodyPr wrap="square" rtlCol="0">
            <a:spAutoFit/>
          </a:bodyPr>
          <a:lstStyle/>
          <a:p>
            <a:r>
              <a:rPr lang="en-US" sz="4000" i="1" dirty="0"/>
              <a:t>Or do you not know that your body is the temple of the Holy Spirit who is in you, whom you have from God, and you are not your own? 20 For you were bought at a price; therefore glorify God in your body and in your spirit, which are God’s</a:t>
            </a:r>
            <a:r>
              <a:rPr lang="en-US" sz="4000" dirty="0"/>
              <a:t>. (1 Cor. 6:19-20 )</a:t>
            </a:r>
          </a:p>
          <a:p>
            <a:endParaRPr lang="en-US" sz="4000" dirty="0"/>
          </a:p>
        </p:txBody>
      </p:sp>
      <p:sp>
        <p:nvSpPr>
          <p:cNvPr id="6" name="Title 8">
            <a:extLst>
              <a:ext uri="{FF2B5EF4-FFF2-40B4-BE49-F238E27FC236}">
                <a16:creationId xmlns:a16="http://schemas.microsoft.com/office/drawing/2014/main" id="{79F03E1B-2A10-0DAE-689F-D108B2A55E18}"/>
              </a:ext>
            </a:extLst>
          </p:cNvPr>
          <p:cNvSpPr>
            <a:spLocks noGrp="1"/>
          </p:cNvSpPr>
          <p:nvPr>
            <p:ph type="title"/>
          </p:nvPr>
        </p:nvSpPr>
        <p:spPr>
          <a:xfrm>
            <a:off x="0" y="0"/>
            <a:ext cx="12192000" cy="1138990"/>
          </a:xfrm>
          <a:solidFill>
            <a:schemeClr val="tx1"/>
          </a:solidFill>
        </p:spPr>
        <p:txBody>
          <a:bodyPr>
            <a:noAutofit/>
          </a:bodyPr>
          <a:lstStyle/>
          <a:p>
            <a:pPr algn="ctr"/>
            <a:r>
              <a:rPr lang="en-US" sz="6000"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Perspective</a:t>
            </a:r>
          </a:p>
        </p:txBody>
      </p:sp>
    </p:spTree>
    <p:extLst>
      <p:ext uri="{BB962C8B-B14F-4D97-AF65-F5344CB8AC3E}">
        <p14:creationId xmlns:p14="http://schemas.microsoft.com/office/powerpoint/2010/main" val="216269616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61D5A85A-4D3B-CB44-96DB-C5F6C0E978E6}"/>
              </a:ext>
            </a:extLst>
          </p:cNvPr>
          <p:cNvSpPr>
            <a:spLocks noGrp="1"/>
          </p:cNvSpPr>
          <p:nvPr>
            <p:ph idx="1"/>
          </p:nvPr>
        </p:nvSpPr>
        <p:spPr>
          <a:xfrm>
            <a:off x="217973" y="1461035"/>
            <a:ext cx="7314398" cy="4929723"/>
          </a:xfrm>
        </p:spPr>
        <p:txBody>
          <a:bodyPr>
            <a:noAutofit/>
          </a:bodyPr>
          <a:lstStyle/>
          <a:p>
            <a:pPr marL="0" indent="0">
              <a:buNone/>
            </a:pPr>
            <a:r>
              <a:rPr lang="en-US" sz="4400" i="1" dirty="0"/>
              <a:t>No person in the United States shall, on the basis of sex, be excluded from participation in, be denied the benefits of, or be subjected to discrimination under any </a:t>
            </a:r>
            <a:r>
              <a:rPr lang="en-US" sz="4400" i="1" u="sng" dirty="0"/>
              <a:t>educational program or activity</a:t>
            </a:r>
            <a:r>
              <a:rPr lang="en-US" sz="4400" i="1" dirty="0"/>
              <a:t> receiving federal financial assistance.</a:t>
            </a:r>
            <a:endParaRPr lang="en-US" sz="4400" dirty="0"/>
          </a:p>
        </p:txBody>
      </p:sp>
      <p:sp>
        <p:nvSpPr>
          <p:cNvPr id="2" name="TextBox 1">
            <a:extLst>
              <a:ext uri="{FF2B5EF4-FFF2-40B4-BE49-F238E27FC236}">
                <a16:creationId xmlns:a16="http://schemas.microsoft.com/office/drawing/2014/main" id="{503B2ACA-CF92-3F6E-4F16-F510C324CDB1}"/>
              </a:ext>
            </a:extLst>
          </p:cNvPr>
          <p:cNvSpPr txBox="1"/>
          <p:nvPr/>
        </p:nvSpPr>
        <p:spPr>
          <a:xfrm>
            <a:off x="7658101" y="1426746"/>
            <a:ext cx="4315926" cy="5078313"/>
          </a:xfrm>
          <a:prstGeom prst="rect">
            <a:avLst/>
          </a:prstGeom>
          <a:solidFill>
            <a:schemeClr val="accent1">
              <a:lumMod val="75000"/>
            </a:schemeClr>
          </a:solidFill>
          <a:ln>
            <a:solidFill>
              <a:schemeClr val="tx1"/>
            </a:solidFill>
          </a:ln>
        </p:spPr>
        <p:txBody>
          <a:bodyPr wrap="square" rtlCol="0">
            <a:spAutoFit/>
          </a:bodyPr>
          <a:lstStyle/>
          <a:p>
            <a:r>
              <a:rPr lang="en-US" sz="3600" dirty="0"/>
              <a:t>Because Florida College receives federal funds we are required to abide by Title IX, except to the extent that TIX would be inconsistent with the religious tenets of the College.</a:t>
            </a:r>
          </a:p>
        </p:txBody>
      </p:sp>
      <p:sp>
        <p:nvSpPr>
          <p:cNvPr id="9" name="Title 8">
            <a:extLst>
              <a:ext uri="{FF2B5EF4-FFF2-40B4-BE49-F238E27FC236}">
                <a16:creationId xmlns:a16="http://schemas.microsoft.com/office/drawing/2014/main" id="{540BE4CD-CFB4-4AE0-5AB1-17C96C677374}"/>
              </a:ext>
            </a:extLst>
          </p:cNvPr>
          <p:cNvSpPr txBox="1">
            <a:spLocks/>
          </p:cNvSpPr>
          <p:nvPr/>
        </p:nvSpPr>
        <p:spPr>
          <a:xfrm>
            <a:off x="0" y="0"/>
            <a:ext cx="12192000" cy="1138990"/>
          </a:xfrm>
          <a:prstGeom prst="rect">
            <a:avLst/>
          </a:prstGeom>
          <a:solidFill>
            <a:schemeClr val="tx1"/>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6600"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Title IX (TIX)</a:t>
            </a:r>
          </a:p>
        </p:txBody>
      </p:sp>
    </p:spTree>
    <p:extLst>
      <p:ext uri="{BB962C8B-B14F-4D97-AF65-F5344CB8AC3E}">
        <p14:creationId xmlns:p14="http://schemas.microsoft.com/office/powerpoint/2010/main" val="176151254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wipe(up)">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61D5A85A-4D3B-CB44-96DB-C5F6C0E978E6}"/>
              </a:ext>
            </a:extLst>
          </p:cNvPr>
          <p:cNvSpPr>
            <a:spLocks noGrp="1"/>
          </p:cNvSpPr>
          <p:nvPr>
            <p:ph idx="1"/>
          </p:nvPr>
        </p:nvSpPr>
        <p:spPr>
          <a:xfrm>
            <a:off x="377016" y="3078480"/>
            <a:ext cx="5410200" cy="3467099"/>
          </a:xfrm>
          <a:solidFill>
            <a:schemeClr val="accent1">
              <a:lumMod val="75000"/>
            </a:schemeClr>
          </a:solidFill>
          <a:ln w="19050">
            <a:solidFill>
              <a:schemeClr val="tx1"/>
            </a:solidFill>
          </a:ln>
        </p:spPr>
        <p:txBody>
          <a:bodyPr>
            <a:normAutofit/>
          </a:bodyPr>
          <a:lstStyle/>
          <a:p>
            <a:pPr>
              <a:spcBef>
                <a:spcPts val="0"/>
              </a:spcBef>
              <a:spcAft>
                <a:spcPts val="1200"/>
              </a:spcAft>
            </a:pPr>
            <a:r>
              <a:rPr lang="en-US" sz="4000" dirty="0"/>
              <a:t>Program equity</a:t>
            </a:r>
          </a:p>
          <a:p>
            <a:pPr>
              <a:spcBef>
                <a:spcPts val="0"/>
              </a:spcBef>
              <a:spcAft>
                <a:spcPts val="1200"/>
              </a:spcAft>
            </a:pPr>
            <a:r>
              <a:rPr lang="en-US" sz="4000" dirty="0"/>
              <a:t>Other forms of discrimination</a:t>
            </a:r>
          </a:p>
        </p:txBody>
      </p:sp>
      <p:sp>
        <p:nvSpPr>
          <p:cNvPr id="5" name="Content Placeholder 9">
            <a:extLst>
              <a:ext uri="{FF2B5EF4-FFF2-40B4-BE49-F238E27FC236}">
                <a16:creationId xmlns:a16="http://schemas.microsoft.com/office/drawing/2014/main" id="{D5EF24AA-F74A-DC49-AEB7-486FAF87FFFC}"/>
              </a:ext>
            </a:extLst>
          </p:cNvPr>
          <p:cNvSpPr txBox="1">
            <a:spLocks/>
          </p:cNvSpPr>
          <p:nvPr/>
        </p:nvSpPr>
        <p:spPr>
          <a:xfrm>
            <a:off x="6336206" y="3105150"/>
            <a:ext cx="5410200" cy="3467099"/>
          </a:xfrm>
          <a:prstGeom prst="rect">
            <a:avLst/>
          </a:prstGeom>
          <a:solidFill>
            <a:schemeClr val="accent1">
              <a:lumMod val="75000"/>
            </a:schemeClr>
          </a:solidFill>
          <a:ln w="19050">
            <a:solidFill>
              <a:schemeClr val="tx1"/>
            </a:solidFill>
          </a:ln>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spcAft>
                <a:spcPts val="1200"/>
              </a:spcAft>
            </a:pPr>
            <a:r>
              <a:rPr lang="en-US" sz="4000" dirty="0"/>
              <a:t>Quid pro quo</a:t>
            </a:r>
          </a:p>
          <a:p>
            <a:pPr>
              <a:spcBef>
                <a:spcPts val="0"/>
              </a:spcBef>
              <a:spcAft>
                <a:spcPts val="1200"/>
              </a:spcAft>
            </a:pPr>
            <a:r>
              <a:rPr lang="en-US" sz="4000" dirty="0"/>
              <a:t>Contentious environment</a:t>
            </a:r>
          </a:p>
          <a:p>
            <a:pPr>
              <a:spcBef>
                <a:spcPts val="0"/>
              </a:spcBef>
              <a:spcAft>
                <a:spcPts val="1200"/>
              </a:spcAft>
            </a:pPr>
            <a:r>
              <a:rPr lang="en-US" sz="4000" dirty="0"/>
              <a:t>VAWA (violence against women act)</a:t>
            </a:r>
          </a:p>
          <a:p>
            <a:pPr>
              <a:spcBef>
                <a:spcPts val="0"/>
              </a:spcBef>
              <a:spcAft>
                <a:spcPts val="1200"/>
              </a:spcAft>
            </a:pPr>
            <a:r>
              <a:rPr lang="en-US" sz="4000" dirty="0"/>
              <a:t>Retaliation</a:t>
            </a:r>
          </a:p>
        </p:txBody>
      </p:sp>
      <p:sp>
        <p:nvSpPr>
          <p:cNvPr id="3" name="TextBox 2">
            <a:extLst>
              <a:ext uri="{FF2B5EF4-FFF2-40B4-BE49-F238E27FC236}">
                <a16:creationId xmlns:a16="http://schemas.microsoft.com/office/drawing/2014/main" id="{47AD16E6-EF62-4FE6-2E5C-38F0F609DA4A}"/>
              </a:ext>
            </a:extLst>
          </p:cNvPr>
          <p:cNvSpPr txBox="1"/>
          <p:nvPr/>
        </p:nvSpPr>
        <p:spPr>
          <a:xfrm>
            <a:off x="460662" y="1903631"/>
            <a:ext cx="5875544" cy="769441"/>
          </a:xfrm>
          <a:prstGeom prst="rect">
            <a:avLst/>
          </a:prstGeom>
          <a:noFill/>
        </p:spPr>
        <p:txBody>
          <a:bodyPr wrap="square" rtlCol="0">
            <a:spAutoFit/>
          </a:bodyPr>
          <a:lstStyle/>
          <a:p>
            <a:pPr algn="ctr"/>
            <a:r>
              <a:rPr lang="en-US" sz="4400" dirty="0">
                <a:latin typeface="Tahoma" panose="020B0604030504040204" pitchFamily="34" charset="0"/>
                <a:ea typeface="Tahoma" panose="020B0604030504040204" pitchFamily="34" charset="0"/>
                <a:cs typeface="Tahoma" panose="020B0604030504040204" pitchFamily="34" charset="0"/>
              </a:rPr>
              <a:t>Sexual Discrimination</a:t>
            </a:r>
          </a:p>
        </p:txBody>
      </p:sp>
      <p:sp>
        <p:nvSpPr>
          <p:cNvPr id="11" name="TextBox 10">
            <a:extLst>
              <a:ext uri="{FF2B5EF4-FFF2-40B4-BE49-F238E27FC236}">
                <a16:creationId xmlns:a16="http://schemas.microsoft.com/office/drawing/2014/main" id="{E7D53947-9388-4282-392B-CE8539D69586}"/>
              </a:ext>
            </a:extLst>
          </p:cNvPr>
          <p:cNvSpPr txBox="1"/>
          <p:nvPr/>
        </p:nvSpPr>
        <p:spPr>
          <a:xfrm>
            <a:off x="6692352" y="1903631"/>
            <a:ext cx="5226969" cy="769441"/>
          </a:xfrm>
          <a:prstGeom prst="rect">
            <a:avLst/>
          </a:prstGeom>
          <a:noFill/>
        </p:spPr>
        <p:txBody>
          <a:bodyPr wrap="square" rtlCol="0">
            <a:spAutoFit/>
          </a:bodyPr>
          <a:lstStyle/>
          <a:p>
            <a:pPr algn="ctr"/>
            <a:r>
              <a:rPr lang="en-US" sz="4400" dirty="0">
                <a:latin typeface="Tahoma" panose="020B0604030504040204" pitchFamily="34" charset="0"/>
                <a:ea typeface="Tahoma" panose="020B0604030504040204" pitchFamily="34" charset="0"/>
                <a:cs typeface="Tahoma" panose="020B0604030504040204" pitchFamily="34" charset="0"/>
              </a:rPr>
              <a:t>Sexual Harassment</a:t>
            </a:r>
          </a:p>
        </p:txBody>
      </p:sp>
      <p:cxnSp>
        <p:nvCxnSpPr>
          <p:cNvPr id="13" name="Straight Arrow Connector 12">
            <a:extLst>
              <a:ext uri="{FF2B5EF4-FFF2-40B4-BE49-F238E27FC236}">
                <a16:creationId xmlns:a16="http://schemas.microsoft.com/office/drawing/2014/main" id="{B5F05404-7AFB-D672-3E99-BCAC8CCB3123}"/>
              </a:ext>
            </a:extLst>
          </p:cNvPr>
          <p:cNvCxnSpPr>
            <a:cxnSpLocks/>
            <a:endCxn id="3" idx="0"/>
          </p:cNvCxnSpPr>
          <p:nvPr/>
        </p:nvCxnSpPr>
        <p:spPr>
          <a:xfrm flipH="1">
            <a:off x="3398434" y="1165860"/>
            <a:ext cx="2697566" cy="737771"/>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0FD66677-25A1-A7C2-9F56-7A0D555ACCD3}"/>
              </a:ext>
            </a:extLst>
          </p:cNvPr>
          <p:cNvCxnSpPr>
            <a:cxnSpLocks/>
          </p:cNvCxnSpPr>
          <p:nvPr/>
        </p:nvCxnSpPr>
        <p:spPr>
          <a:xfrm>
            <a:off x="6096000" y="1166137"/>
            <a:ext cx="2945306" cy="737494"/>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 name="Title 8">
            <a:extLst>
              <a:ext uri="{FF2B5EF4-FFF2-40B4-BE49-F238E27FC236}">
                <a16:creationId xmlns:a16="http://schemas.microsoft.com/office/drawing/2014/main" id="{69A01795-CE37-5B15-57C9-82957E5176ED}"/>
              </a:ext>
            </a:extLst>
          </p:cNvPr>
          <p:cNvSpPr>
            <a:spLocks noGrp="1"/>
          </p:cNvSpPr>
          <p:nvPr>
            <p:ph type="title"/>
          </p:nvPr>
        </p:nvSpPr>
        <p:spPr>
          <a:xfrm>
            <a:off x="0" y="0"/>
            <a:ext cx="12192000" cy="1165860"/>
          </a:xfrm>
          <a:solidFill>
            <a:schemeClr val="tx1"/>
          </a:solidFill>
        </p:spPr>
        <p:txBody>
          <a:bodyPr>
            <a:noAutofit/>
          </a:bodyPr>
          <a:lstStyle/>
          <a:p>
            <a:pPr algn="ctr"/>
            <a:r>
              <a:rPr lang="en-US" sz="6600"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What Is Title IX?</a:t>
            </a:r>
          </a:p>
        </p:txBody>
      </p:sp>
    </p:spTree>
    <p:extLst>
      <p:ext uri="{BB962C8B-B14F-4D97-AF65-F5344CB8AC3E}">
        <p14:creationId xmlns:p14="http://schemas.microsoft.com/office/powerpoint/2010/main" val="133146081"/>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up)">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up)">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Content Placeholder 9">
            <a:extLst>
              <a:ext uri="{FF2B5EF4-FFF2-40B4-BE49-F238E27FC236}">
                <a16:creationId xmlns:a16="http://schemas.microsoft.com/office/drawing/2014/main" id="{76331493-1E22-1F82-88FD-2729667F218A}"/>
              </a:ext>
            </a:extLst>
          </p:cNvPr>
          <p:cNvSpPr txBox="1">
            <a:spLocks/>
          </p:cNvSpPr>
          <p:nvPr/>
        </p:nvSpPr>
        <p:spPr>
          <a:xfrm>
            <a:off x="7780421" y="285843"/>
            <a:ext cx="4251171" cy="2857500"/>
          </a:xfrm>
          <a:prstGeom prst="rect">
            <a:avLst/>
          </a:prstGeom>
          <a:solidFill>
            <a:schemeClr val="accent1">
              <a:lumMod val="75000"/>
            </a:schemeClr>
          </a:solidFill>
          <a:ln w="19050">
            <a:solidFill>
              <a:schemeClr val="tx1"/>
            </a:solidFill>
          </a:ln>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ts val="0"/>
              </a:spcBef>
              <a:spcAft>
                <a:spcPts val="1200"/>
              </a:spcAft>
              <a:buFont typeface="Arial" panose="020B0604020202020204" pitchFamily="34" charset="0"/>
              <a:buNone/>
            </a:pPr>
            <a:r>
              <a:rPr lang="en-US" sz="3600" b="1" u="sng" dirty="0"/>
              <a:t>Sexual Harassment</a:t>
            </a:r>
          </a:p>
          <a:p>
            <a:pPr>
              <a:spcBef>
                <a:spcPts val="0"/>
              </a:spcBef>
              <a:spcAft>
                <a:spcPts val="1200"/>
              </a:spcAft>
            </a:pPr>
            <a:r>
              <a:rPr lang="en-US" sz="3600" dirty="0"/>
              <a:t>Quid pro quo</a:t>
            </a:r>
          </a:p>
          <a:p>
            <a:pPr>
              <a:spcBef>
                <a:spcPts val="0"/>
              </a:spcBef>
              <a:spcAft>
                <a:spcPts val="1200"/>
              </a:spcAft>
            </a:pPr>
            <a:r>
              <a:rPr lang="en-US" sz="3600" dirty="0"/>
              <a:t>Contentious environment</a:t>
            </a:r>
          </a:p>
          <a:p>
            <a:pPr>
              <a:spcBef>
                <a:spcPts val="0"/>
              </a:spcBef>
              <a:spcAft>
                <a:spcPts val="1200"/>
              </a:spcAft>
            </a:pPr>
            <a:r>
              <a:rPr lang="en-US" sz="3600" dirty="0"/>
              <a:t>VAWA</a:t>
            </a:r>
          </a:p>
          <a:p>
            <a:pPr>
              <a:spcBef>
                <a:spcPts val="0"/>
              </a:spcBef>
              <a:spcAft>
                <a:spcPts val="1200"/>
              </a:spcAft>
            </a:pPr>
            <a:r>
              <a:rPr lang="en-US" sz="3600" dirty="0"/>
              <a:t>Retaliation</a:t>
            </a:r>
          </a:p>
        </p:txBody>
      </p:sp>
      <p:sp>
        <p:nvSpPr>
          <p:cNvPr id="16" name="Content Placeholder 9">
            <a:extLst>
              <a:ext uri="{FF2B5EF4-FFF2-40B4-BE49-F238E27FC236}">
                <a16:creationId xmlns:a16="http://schemas.microsoft.com/office/drawing/2014/main" id="{78130DE8-5CBF-8819-7343-E30EDF14294B}"/>
              </a:ext>
            </a:extLst>
          </p:cNvPr>
          <p:cNvSpPr>
            <a:spLocks noGrp="1"/>
          </p:cNvSpPr>
          <p:nvPr>
            <p:ph idx="1"/>
          </p:nvPr>
        </p:nvSpPr>
        <p:spPr>
          <a:xfrm>
            <a:off x="430694" y="658906"/>
            <a:ext cx="11328400" cy="5045074"/>
          </a:xfrm>
          <a:noFill/>
          <a:ln w="19050">
            <a:noFill/>
          </a:ln>
        </p:spPr>
        <p:txBody>
          <a:bodyPr>
            <a:normAutofit/>
          </a:bodyPr>
          <a:lstStyle/>
          <a:p>
            <a:pPr marL="0" indent="0">
              <a:spcBef>
                <a:spcPts val="0"/>
              </a:spcBef>
              <a:spcAft>
                <a:spcPts val="1200"/>
              </a:spcAft>
              <a:buNone/>
            </a:pPr>
            <a:r>
              <a:rPr lang="en-US" sz="4000" b="1" dirty="0"/>
              <a:t>Quid Pro Quo</a:t>
            </a:r>
            <a:endParaRPr lang="en-US" sz="4000" dirty="0"/>
          </a:p>
          <a:p>
            <a:pPr marL="457200">
              <a:spcBef>
                <a:spcPts val="0"/>
              </a:spcBef>
              <a:spcAft>
                <a:spcPts val="1200"/>
              </a:spcAft>
            </a:pPr>
            <a:r>
              <a:rPr lang="en-US" sz="3600" dirty="0"/>
              <a:t>“Something for something”</a:t>
            </a:r>
          </a:p>
        </p:txBody>
      </p:sp>
    </p:spTree>
    <p:extLst>
      <p:ext uri="{BB962C8B-B14F-4D97-AF65-F5344CB8AC3E}">
        <p14:creationId xmlns:p14="http://schemas.microsoft.com/office/powerpoint/2010/main" val="1399096850"/>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61D5A85A-4D3B-CB44-96DB-C5F6C0E978E6}"/>
              </a:ext>
            </a:extLst>
          </p:cNvPr>
          <p:cNvSpPr>
            <a:spLocks noGrp="1"/>
          </p:cNvSpPr>
          <p:nvPr>
            <p:ph idx="1"/>
          </p:nvPr>
        </p:nvSpPr>
        <p:spPr>
          <a:xfrm>
            <a:off x="430694" y="658906"/>
            <a:ext cx="11328400" cy="5045074"/>
          </a:xfrm>
          <a:noFill/>
          <a:ln w="19050">
            <a:noFill/>
          </a:ln>
        </p:spPr>
        <p:txBody>
          <a:bodyPr>
            <a:normAutofit/>
          </a:bodyPr>
          <a:lstStyle/>
          <a:p>
            <a:pPr marL="0" indent="0">
              <a:spcBef>
                <a:spcPts val="0"/>
              </a:spcBef>
              <a:spcAft>
                <a:spcPts val="1200"/>
              </a:spcAft>
              <a:buNone/>
            </a:pPr>
            <a:r>
              <a:rPr lang="en-US" sz="4000" b="1" dirty="0">
                <a:solidFill>
                  <a:schemeClr val="bg1"/>
                </a:solidFill>
              </a:rPr>
              <a:t>Contentious Environment</a:t>
            </a:r>
            <a:endParaRPr lang="en-US" sz="4000" dirty="0">
              <a:solidFill>
                <a:schemeClr val="bg1"/>
              </a:solidFill>
            </a:endParaRPr>
          </a:p>
          <a:p>
            <a:pPr marL="457200">
              <a:spcBef>
                <a:spcPts val="0"/>
              </a:spcBef>
              <a:spcAft>
                <a:spcPts val="1200"/>
              </a:spcAft>
            </a:pPr>
            <a:r>
              <a:rPr lang="en-US" sz="3600" dirty="0">
                <a:solidFill>
                  <a:schemeClr val="bg1"/>
                </a:solidFill>
              </a:rPr>
              <a:t>Unwelcome conduct</a:t>
            </a:r>
          </a:p>
          <a:p>
            <a:pPr marL="457200">
              <a:spcBef>
                <a:spcPts val="0"/>
              </a:spcBef>
              <a:spcAft>
                <a:spcPts val="1200"/>
              </a:spcAft>
            </a:pPr>
            <a:r>
              <a:rPr lang="en-US" sz="3600" dirty="0">
                <a:solidFill>
                  <a:schemeClr val="bg1"/>
                </a:solidFill>
              </a:rPr>
              <a:t>Determined by a reasonable person</a:t>
            </a:r>
          </a:p>
          <a:p>
            <a:pPr marL="457200">
              <a:spcBef>
                <a:spcPts val="0"/>
              </a:spcBef>
              <a:spcAft>
                <a:spcPts val="1200"/>
              </a:spcAft>
            </a:pPr>
            <a:r>
              <a:rPr lang="en-US" sz="3600" dirty="0">
                <a:solidFill>
                  <a:schemeClr val="bg1"/>
                </a:solidFill>
              </a:rPr>
              <a:t>To be so severe</a:t>
            </a:r>
            <a:r>
              <a:rPr lang="en-US" sz="3600" dirty="0">
                <a:solidFill>
                  <a:srgbClr val="FFFF00"/>
                </a:solidFill>
              </a:rPr>
              <a:t>*</a:t>
            </a:r>
          </a:p>
          <a:p>
            <a:pPr marL="457200">
              <a:spcBef>
                <a:spcPts val="0"/>
              </a:spcBef>
              <a:spcAft>
                <a:spcPts val="1200"/>
              </a:spcAft>
            </a:pPr>
            <a:r>
              <a:rPr lang="en-US" sz="3600" dirty="0">
                <a:solidFill>
                  <a:schemeClr val="bg1"/>
                </a:solidFill>
              </a:rPr>
              <a:t>And pervasive</a:t>
            </a:r>
          </a:p>
          <a:p>
            <a:pPr marL="457200">
              <a:spcBef>
                <a:spcPts val="0"/>
              </a:spcBef>
              <a:spcAft>
                <a:spcPts val="1200"/>
              </a:spcAft>
            </a:pPr>
            <a:r>
              <a:rPr lang="en-US" sz="3600" dirty="0">
                <a:solidFill>
                  <a:schemeClr val="bg1"/>
                </a:solidFill>
              </a:rPr>
              <a:t>And objectively</a:t>
            </a:r>
            <a:r>
              <a:rPr lang="en-US" sz="3600" dirty="0">
                <a:solidFill>
                  <a:srgbClr val="FFFF00"/>
                </a:solidFill>
              </a:rPr>
              <a:t>*</a:t>
            </a:r>
            <a:r>
              <a:rPr lang="en-US" sz="3600" dirty="0">
                <a:solidFill>
                  <a:schemeClr val="bg1"/>
                </a:solidFill>
              </a:rPr>
              <a:t> offensive</a:t>
            </a:r>
          </a:p>
          <a:p>
            <a:pPr marL="457200">
              <a:spcBef>
                <a:spcPts val="0"/>
              </a:spcBef>
              <a:spcAft>
                <a:spcPts val="1200"/>
              </a:spcAft>
            </a:pPr>
            <a:r>
              <a:rPr lang="en-US" sz="3600" dirty="0">
                <a:solidFill>
                  <a:schemeClr val="bg1"/>
                </a:solidFill>
              </a:rPr>
              <a:t>That it effectively denies a person equal access to the Recipient’s education program or activity.</a:t>
            </a:r>
          </a:p>
        </p:txBody>
      </p:sp>
      <p:sp>
        <p:nvSpPr>
          <p:cNvPr id="2" name="Content Placeholder 9">
            <a:extLst>
              <a:ext uri="{FF2B5EF4-FFF2-40B4-BE49-F238E27FC236}">
                <a16:creationId xmlns:a16="http://schemas.microsoft.com/office/drawing/2014/main" id="{22DF9146-3E79-2689-DF03-E0C7881D70FA}"/>
              </a:ext>
            </a:extLst>
          </p:cNvPr>
          <p:cNvSpPr txBox="1">
            <a:spLocks/>
          </p:cNvSpPr>
          <p:nvPr/>
        </p:nvSpPr>
        <p:spPr>
          <a:xfrm>
            <a:off x="7780421" y="285843"/>
            <a:ext cx="4251171" cy="2857500"/>
          </a:xfrm>
          <a:prstGeom prst="rect">
            <a:avLst/>
          </a:prstGeom>
          <a:solidFill>
            <a:schemeClr val="accent1">
              <a:lumMod val="75000"/>
            </a:schemeClr>
          </a:solidFill>
          <a:ln w="19050">
            <a:solidFill>
              <a:schemeClr val="bg1"/>
            </a:solidFill>
          </a:ln>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ts val="0"/>
              </a:spcBef>
              <a:spcAft>
                <a:spcPts val="1200"/>
              </a:spcAft>
              <a:buFont typeface="Arial" panose="020B0604020202020204" pitchFamily="34" charset="0"/>
              <a:buNone/>
            </a:pPr>
            <a:r>
              <a:rPr lang="en-US" sz="3600" b="1" u="sng" dirty="0">
                <a:solidFill>
                  <a:schemeClr val="bg1"/>
                </a:solidFill>
              </a:rPr>
              <a:t>Sexual Harassment</a:t>
            </a:r>
          </a:p>
          <a:p>
            <a:pPr>
              <a:spcBef>
                <a:spcPts val="0"/>
              </a:spcBef>
              <a:spcAft>
                <a:spcPts val="1200"/>
              </a:spcAft>
            </a:pPr>
            <a:r>
              <a:rPr lang="en-US" sz="3600" dirty="0">
                <a:solidFill>
                  <a:schemeClr val="bg1"/>
                </a:solidFill>
              </a:rPr>
              <a:t>Quid pro quo</a:t>
            </a:r>
          </a:p>
          <a:p>
            <a:pPr>
              <a:spcBef>
                <a:spcPts val="0"/>
              </a:spcBef>
              <a:spcAft>
                <a:spcPts val="1200"/>
              </a:spcAft>
            </a:pPr>
            <a:r>
              <a:rPr lang="en-US" sz="3600" dirty="0">
                <a:solidFill>
                  <a:schemeClr val="bg1"/>
                </a:solidFill>
              </a:rPr>
              <a:t>Contentious environment</a:t>
            </a:r>
          </a:p>
          <a:p>
            <a:pPr>
              <a:spcBef>
                <a:spcPts val="0"/>
              </a:spcBef>
              <a:spcAft>
                <a:spcPts val="1200"/>
              </a:spcAft>
            </a:pPr>
            <a:r>
              <a:rPr lang="en-US" sz="3600" dirty="0">
                <a:solidFill>
                  <a:schemeClr val="bg1"/>
                </a:solidFill>
              </a:rPr>
              <a:t>VAWA</a:t>
            </a:r>
          </a:p>
          <a:p>
            <a:pPr>
              <a:spcBef>
                <a:spcPts val="0"/>
              </a:spcBef>
              <a:spcAft>
                <a:spcPts val="1200"/>
              </a:spcAft>
            </a:pPr>
            <a:r>
              <a:rPr lang="en-US" sz="3600" dirty="0">
                <a:solidFill>
                  <a:schemeClr val="bg1"/>
                </a:solidFill>
              </a:rPr>
              <a:t>Retaliation</a:t>
            </a:r>
          </a:p>
        </p:txBody>
      </p:sp>
    </p:spTree>
    <p:extLst>
      <p:ext uri="{BB962C8B-B14F-4D97-AF65-F5344CB8AC3E}">
        <p14:creationId xmlns:p14="http://schemas.microsoft.com/office/powerpoint/2010/main" val="2653139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animEffect transition="in" filter="fade">
                                      <p:cBhvr>
                                        <p:cTn id="7" dur="500"/>
                                        <p:tgtEl>
                                          <p:spTgt spid="10">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
                                            <p:txEl>
                                              <p:pRg st="2" end="2"/>
                                            </p:txEl>
                                          </p:spTgt>
                                        </p:tgtEl>
                                        <p:attrNameLst>
                                          <p:attrName>style.visibility</p:attrName>
                                        </p:attrNameLst>
                                      </p:cBhvr>
                                      <p:to>
                                        <p:strVal val="visible"/>
                                      </p:to>
                                    </p:set>
                                    <p:animEffect transition="in" filter="fade">
                                      <p:cBhvr>
                                        <p:cTn id="12" dur="500"/>
                                        <p:tgtEl>
                                          <p:spTgt spid="10">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xEl>
                                              <p:pRg st="3" end="3"/>
                                            </p:txEl>
                                          </p:spTgt>
                                        </p:tgtEl>
                                        <p:attrNameLst>
                                          <p:attrName>style.visibility</p:attrName>
                                        </p:attrNameLst>
                                      </p:cBhvr>
                                      <p:to>
                                        <p:strVal val="visible"/>
                                      </p:to>
                                    </p:set>
                                    <p:animEffect transition="in" filter="fade">
                                      <p:cBhvr>
                                        <p:cTn id="17" dur="500"/>
                                        <p:tgtEl>
                                          <p:spTgt spid="10">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
                                            <p:txEl>
                                              <p:pRg st="4" end="4"/>
                                            </p:txEl>
                                          </p:spTgt>
                                        </p:tgtEl>
                                        <p:attrNameLst>
                                          <p:attrName>style.visibility</p:attrName>
                                        </p:attrNameLst>
                                      </p:cBhvr>
                                      <p:to>
                                        <p:strVal val="visible"/>
                                      </p:to>
                                    </p:set>
                                    <p:animEffect transition="in" filter="fade">
                                      <p:cBhvr>
                                        <p:cTn id="22" dur="500"/>
                                        <p:tgtEl>
                                          <p:spTgt spid="10">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0">
                                            <p:txEl>
                                              <p:pRg st="5" end="5"/>
                                            </p:txEl>
                                          </p:spTgt>
                                        </p:tgtEl>
                                        <p:attrNameLst>
                                          <p:attrName>style.visibility</p:attrName>
                                        </p:attrNameLst>
                                      </p:cBhvr>
                                      <p:to>
                                        <p:strVal val="visible"/>
                                      </p:to>
                                    </p:set>
                                    <p:animEffect transition="in" filter="fade">
                                      <p:cBhvr>
                                        <p:cTn id="27" dur="500"/>
                                        <p:tgtEl>
                                          <p:spTgt spid="10">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0">
                                            <p:txEl>
                                              <p:pRg st="6" end="6"/>
                                            </p:txEl>
                                          </p:spTgt>
                                        </p:tgtEl>
                                        <p:attrNameLst>
                                          <p:attrName>style.visibility</p:attrName>
                                        </p:attrNameLst>
                                      </p:cBhvr>
                                      <p:to>
                                        <p:strVal val="visible"/>
                                      </p:to>
                                    </p:set>
                                    <p:animEffect transition="in" filter="fade">
                                      <p:cBhvr>
                                        <p:cTn id="32" dur="500"/>
                                        <p:tgtEl>
                                          <p:spTgt spid="10">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61D5A85A-4D3B-CB44-96DB-C5F6C0E978E6}"/>
              </a:ext>
            </a:extLst>
          </p:cNvPr>
          <p:cNvSpPr>
            <a:spLocks noGrp="1"/>
          </p:cNvSpPr>
          <p:nvPr>
            <p:ph idx="1"/>
          </p:nvPr>
        </p:nvSpPr>
        <p:spPr>
          <a:xfrm>
            <a:off x="452090" y="558799"/>
            <a:ext cx="7328332" cy="5647635"/>
          </a:xfrm>
          <a:noFill/>
          <a:ln w="19050">
            <a:noFill/>
          </a:ln>
        </p:spPr>
        <p:txBody>
          <a:bodyPr>
            <a:normAutofit lnSpcReduction="10000"/>
          </a:bodyPr>
          <a:lstStyle/>
          <a:p>
            <a:pPr marL="0" indent="0">
              <a:spcBef>
                <a:spcPts val="0"/>
              </a:spcBef>
              <a:spcAft>
                <a:spcPts val="1200"/>
              </a:spcAft>
              <a:buNone/>
            </a:pPr>
            <a:r>
              <a:rPr lang="en-US" sz="4000" b="1" dirty="0">
                <a:solidFill>
                  <a:schemeClr val="bg1"/>
                </a:solidFill>
              </a:rPr>
              <a:t>VAWA</a:t>
            </a:r>
            <a:endParaRPr lang="en-US" sz="3600" b="1" dirty="0">
              <a:solidFill>
                <a:schemeClr val="bg1"/>
              </a:solidFill>
            </a:endParaRPr>
          </a:p>
          <a:p>
            <a:pPr marL="971550" indent="-742950">
              <a:spcBef>
                <a:spcPts val="0"/>
              </a:spcBef>
              <a:spcAft>
                <a:spcPts val="1200"/>
              </a:spcAft>
              <a:buFont typeface="+mj-lt"/>
              <a:buAutoNum type="arabicPeriod"/>
            </a:pPr>
            <a:r>
              <a:rPr lang="en-US" sz="3600" b="1" dirty="0">
                <a:solidFill>
                  <a:schemeClr val="bg1"/>
                </a:solidFill>
              </a:rPr>
              <a:t>Dating violence </a:t>
            </a:r>
            <a:r>
              <a:rPr lang="en-US" sz="3600" dirty="0">
                <a:solidFill>
                  <a:schemeClr val="bg1"/>
                </a:solidFill>
              </a:rPr>
              <a:t>– sexual or physical abuse or threat.</a:t>
            </a:r>
          </a:p>
          <a:p>
            <a:pPr marL="971550" indent="-742950">
              <a:spcBef>
                <a:spcPts val="0"/>
              </a:spcBef>
              <a:spcAft>
                <a:spcPts val="1200"/>
              </a:spcAft>
              <a:buFont typeface="+mj-lt"/>
              <a:buAutoNum type="arabicPeriod"/>
            </a:pPr>
            <a:r>
              <a:rPr lang="en-US" sz="3600" b="1" dirty="0">
                <a:solidFill>
                  <a:schemeClr val="bg1"/>
                </a:solidFill>
              </a:rPr>
              <a:t>Domestic violence </a:t>
            </a:r>
          </a:p>
          <a:p>
            <a:pPr marL="971550" indent="-742950">
              <a:spcBef>
                <a:spcPts val="0"/>
              </a:spcBef>
              <a:spcAft>
                <a:spcPts val="1200"/>
              </a:spcAft>
              <a:buFont typeface="+mj-lt"/>
              <a:buAutoNum type="arabicPeriod"/>
            </a:pPr>
            <a:r>
              <a:rPr lang="en-US" sz="3600" b="1" dirty="0">
                <a:solidFill>
                  <a:schemeClr val="bg1"/>
                </a:solidFill>
              </a:rPr>
              <a:t>Sexual assault </a:t>
            </a:r>
            <a:r>
              <a:rPr lang="en-US" sz="3600" dirty="0">
                <a:solidFill>
                  <a:schemeClr val="bg1"/>
                </a:solidFill>
              </a:rPr>
              <a:t>– rape, fondling, incest, or statutory rape.</a:t>
            </a:r>
          </a:p>
          <a:p>
            <a:pPr marL="971550" indent="-742950">
              <a:spcBef>
                <a:spcPts val="0"/>
              </a:spcBef>
              <a:spcAft>
                <a:spcPts val="1200"/>
              </a:spcAft>
              <a:buFont typeface="+mj-lt"/>
              <a:buAutoNum type="arabicPeriod"/>
            </a:pPr>
            <a:r>
              <a:rPr lang="en-US" sz="3600" b="1" dirty="0">
                <a:solidFill>
                  <a:schemeClr val="bg1"/>
                </a:solidFill>
              </a:rPr>
              <a:t>Stalking</a:t>
            </a:r>
            <a:r>
              <a:rPr lang="en-US" sz="3600" dirty="0">
                <a:solidFill>
                  <a:schemeClr val="bg1"/>
                </a:solidFill>
              </a:rPr>
              <a:t> – directed at a specific person… cause fear for the person’s safety or substantial emotional distress.</a:t>
            </a:r>
          </a:p>
        </p:txBody>
      </p:sp>
      <p:sp>
        <p:nvSpPr>
          <p:cNvPr id="2" name="Content Placeholder 9">
            <a:extLst>
              <a:ext uri="{FF2B5EF4-FFF2-40B4-BE49-F238E27FC236}">
                <a16:creationId xmlns:a16="http://schemas.microsoft.com/office/drawing/2014/main" id="{1EC6CF0F-EF00-4F87-7315-12506BD3CD7C}"/>
              </a:ext>
            </a:extLst>
          </p:cNvPr>
          <p:cNvSpPr txBox="1">
            <a:spLocks/>
          </p:cNvSpPr>
          <p:nvPr/>
        </p:nvSpPr>
        <p:spPr>
          <a:xfrm>
            <a:off x="7780421" y="285843"/>
            <a:ext cx="4251171" cy="2857500"/>
          </a:xfrm>
          <a:prstGeom prst="rect">
            <a:avLst/>
          </a:prstGeom>
          <a:solidFill>
            <a:schemeClr val="accent1">
              <a:lumMod val="75000"/>
            </a:schemeClr>
          </a:solidFill>
          <a:ln w="19050">
            <a:solidFill>
              <a:schemeClr val="bg1"/>
            </a:solidFill>
          </a:ln>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ts val="0"/>
              </a:spcBef>
              <a:spcAft>
                <a:spcPts val="1200"/>
              </a:spcAft>
              <a:buFont typeface="Arial" panose="020B0604020202020204" pitchFamily="34" charset="0"/>
              <a:buNone/>
            </a:pPr>
            <a:r>
              <a:rPr lang="en-US" sz="3600" b="1" u="sng" dirty="0">
                <a:solidFill>
                  <a:schemeClr val="bg1"/>
                </a:solidFill>
              </a:rPr>
              <a:t>Sexual Harassment</a:t>
            </a:r>
          </a:p>
          <a:p>
            <a:pPr>
              <a:spcBef>
                <a:spcPts val="0"/>
              </a:spcBef>
              <a:spcAft>
                <a:spcPts val="1200"/>
              </a:spcAft>
            </a:pPr>
            <a:r>
              <a:rPr lang="en-US" sz="3600" dirty="0">
                <a:solidFill>
                  <a:schemeClr val="bg1"/>
                </a:solidFill>
              </a:rPr>
              <a:t>Quid pro quo</a:t>
            </a:r>
          </a:p>
          <a:p>
            <a:pPr>
              <a:spcBef>
                <a:spcPts val="0"/>
              </a:spcBef>
              <a:spcAft>
                <a:spcPts val="1200"/>
              </a:spcAft>
            </a:pPr>
            <a:r>
              <a:rPr lang="en-US" sz="3600" dirty="0">
                <a:solidFill>
                  <a:schemeClr val="bg1"/>
                </a:solidFill>
              </a:rPr>
              <a:t>Contentious environment</a:t>
            </a:r>
          </a:p>
          <a:p>
            <a:pPr>
              <a:spcBef>
                <a:spcPts val="0"/>
              </a:spcBef>
              <a:spcAft>
                <a:spcPts val="1200"/>
              </a:spcAft>
            </a:pPr>
            <a:r>
              <a:rPr lang="en-US" sz="3600" dirty="0">
                <a:solidFill>
                  <a:schemeClr val="bg1"/>
                </a:solidFill>
              </a:rPr>
              <a:t>VAWA</a:t>
            </a:r>
          </a:p>
          <a:p>
            <a:pPr>
              <a:spcBef>
                <a:spcPts val="0"/>
              </a:spcBef>
              <a:spcAft>
                <a:spcPts val="1200"/>
              </a:spcAft>
            </a:pPr>
            <a:r>
              <a:rPr lang="en-US" sz="3600" dirty="0">
                <a:solidFill>
                  <a:schemeClr val="bg1"/>
                </a:solidFill>
              </a:rPr>
              <a:t>Retaliation</a:t>
            </a:r>
          </a:p>
        </p:txBody>
      </p:sp>
    </p:spTree>
    <p:extLst>
      <p:ext uri="{BB962C8B-B14F-4D97-AF65-F5344CB8AC3E}">
        <p14:creationId xmlns:p14="http://schemas.microsoft.com/office/powerpoint/2010/main" val="677173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animEffect transition="in" filter="wipe(up)">
                                      <p:cBhvr>
                                        <p:cTn id="7" dur="500"/>
                                        <p:tgtEl>
                                          <p:spTgt spid="10">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0">
                                            <p:txEl>
                                              <p:pRg st="2" end="2"/>
                                            </p:txEl>
                                          </p:spTgt>
                                        </p:tgtEl>
                                        <p:attrNameLst>
                                          <p:attrName>style.visibility</p:attrName>
                                        </p:attrNameLst>
                                      </p:cBhvr>
                                      <p:to>
                                        <p:strVal val="visible"/>
                                      </p:to>
                                    </p:set>
                                    <p:animEffect transition="in" filter="wipe(up)">
                                      <p:cBhvr>
                                        <p:cTn id="12" dur="500"/>
                                        <p:tgtEl>
                                          <p:spTgt spid="10">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0">
                                            <p:txEl>
                                              <p:pRg st="3" end="3"/>
                                            </p:txEl>
                                          </p:spTgt>
                                        </p:tgtEl>
                                        <p:attrNameLst>
                                          <p:attrName>style.visibility</p:attrName>
                                        </p:attrNameLst>
                                      </p:cBhvr>
                                      <p:to>
                                        <p:strVal val="visible"/>
                                      </p:to>
                                    </p:set>
                                    <p:animEffect transition="in" filter="wipe(up)">
                                      <p:cBhvr>
                                        <p:cTn id="17" dur="500"/>
                                        <p:tgtEl>
                                          <p:spTgt spid="10">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10">
                                            <p:txEl>
                                              <p:pRg st="4" end="4"/>
                                            </p:txEl>
                                          </p:spTgt>
                                        </p:tgtEl>
                                        <p:attrNameLst>
                                          <p:attrName>style.visibility</p:attrName>
                                        </p:attrNameLst>
                                      </p:cBhvr>
                                      <p:to>
                                        <p:strVal val="visible"/>
                                      </p:to>
                                    </p:set>
                                    <p:animEffect transition="in" filter="wipe(up)">
                                      <p:cBhvr>
                                        <p:cTn id="22" dur="500"/>
                                        <p:tgtEl>
                                          <p:spTgt spid="1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61D5A85A-4D3B-CB44-96DB-C5F6C0E978E6}"/>
              </a:ext>
            </a:extLst>
          </p:cNvPr>
          <p:cNvSpPr>
            <a:spLocks noGrp="1"/>
          </p:cNvSpPr>
          <p:nvPr>
            <p:ph idx="1"/>
          </p:nvPr>
        </p:nvSpPr>
        <p:spPr>
          <a:xfrm>
            <a:off x="452090" y="558799"/>
            <a:ext cx="7328332" cy="5647635"/>
          </a:xfrm>
          <a:noFill/>
          <a:ln w="19050">
            <a:noFill/>
          </a:ln>
        </p:spPr>
        <p:txBody>
          <a:bodyPr>
            <a:normAutofit/>
          </a:bodyPr>
          <a:lstStyle/>
          <a:p>
            <a:pPr marL="0" indent="0">
              <a:spcBef>
                <a:spcPts val="0"/>
              </a:spcBef>
              <a:spcAft>
                <a:spcPts val="1200"/>
              </a:spcAft>
              <a:buNone/>
            </a:pPr>
            <a:r>
              <a:rPr lang="en-US" sz="4000" b="1" dirty="0">
                <a:solidFill>
                  <a:schemeClr val="bg1"/>
                </a:solidFill>
              </a:rPr>
              <a:t>Retaliation</a:t>
            </a:r>
            <a:endParaRPr lang="en-US" sz="3600" b="1" dirty="0">
              <a:solidFill>
                <a:schemeClr val="bg1"/>
              </a:solidFill>
            </a:endParaRPr>
          </a:p>
          <a:p>
            <a:pPr marL="800100" indent="-571500">
              <a:spcBef>
                <a:spcPts val="0"/>
              </a:spcBef>
              <a:spcAft>
                <a:spcPts val="1200"/>
              </a:spcAft>
            </a:pPr>
            <a:endParaRPr lang="en-US" sz="3600" dirty="0">
              <a:solidFill>
                <a:schemeClr val="bg1"/>
              </a:solidFill>
            </a:endParaRPr>
          </a:p>
        </p:txBody>
      </p:sp>
      <p:sp>
        <p:nvSpPr>
          <p:cNvPr id="2" name="Content Placeholder 9">
            <a:extLst>
              <a:ext uri="{FF2B5EF4-FFF2-40B4-BE49-F238E27FC236}">
                <a16:creationId xmlns:a16="http://schemas.microsoft.com/office/drawing/2014/main" id="{1EC6CF0F-EF00-4F87-7315-12506BD3CD7C}"/>
              </a:ext>
            </a:extLst>
          </p:cNvPr>
          <p:cNvSpPr txBox="1">
            <a:spLocks/>
          </p:cNvSpPr>
          <p:nvPr/>
        </p:nvSpPr>
        <p:spPr>
          <a:xfrm>
            <a:off x="7780421" y="285843"/>
            <a:ext cx="4251171" cy="2857500"/>
          </a:xfrm>
          <a:prstGeom prst="rect">
            <a:avLst/>
          </a:prstGeom>
          <a:solidFill>
            <a:schemeClr val="accent1">
              <a:lumMod val="75000"/>
            </a:schemeClr>
          </a:solidFill>
          <a:ln w="19050">
            <a:solidFill>
              <a:schemeClr val="bg1"/>
            </a:solidFill>
          </a:ln>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ts val="0"/>
              </a:spcBef>
              <a:spcAft>
                <a:spcPts val="1200"/>
              </a:spcAft>
              <a:buFont typeface="Arial" panose="020B0604020202020204" pitchFamily="34" charset="0"/>
              <a:buNone/>
            </a:pPr>
            <a:r>
              <a:rPr lang="en-US" sz="3600" b="1" u="sng" dirty="0">
                <a:solidFill>
                  <a:schemeClr val="bg1"/>
                </a:solidFill>
              </a:rPr>
              <a:t>Sexual Harassment</a:t>
            </a:r>
          </a:p>
          <a:p>
            <a:pPr>
              <a:spcBef>
                <a:spcPts val="0"/>
              </a:spcBef>
              <a:spcAft>
                <a:spcPts val="1200"/>
              </a:spcAft>
            </a:pPr>
            <a:r>
              <a:rPr lang="en-US" sz="3600" dirty="0">
                <a:solidFill>
                  <a:schemeClr val="bg1"/>
                </a:solidFill>
              </a:rPr>
              <a:t>Quid pro quo</a:t>
            </a:r>
          </a:p>
          <a:p>
            <a:pPr>
              <a:spcBef>
                <a:spcPts val="0"/>
              </a:spcBef>
              <a:spcAft>
                <a:spcPts val="1200"/>
              </a:spcAft>
            </a:pPr>
            <a:r>
              <a:rPr lang="en-US" sz="3600" dirty="0">
                <a:solidFill>
                  <a:schemeClr val="bg1"/>
                </a:solidFill>
              </a:rPr>
              <a:t>Contentious environment</a:t>
            </a:r>
          </a:p>
          <a:p>
            <a:pPr>
              <a:spcBef>
                <a:spcPts val="0"/>
              </a:spcBef>
              <a:spcAft>
                <a:spcPts val="1200"/>
              </a:spcAft>
            </a:pPr>
            <a:r>
              <a:rPr lang="en-US" sz="3600" dirty="0">
                <a:solidFill>
                  <a:schemeClr val="bg1"/>
                </a:solidFill>
              </a:rPr>
              <a:t>VAWA</a:t>
            </a:r>
          </a:p>
          <a:p>
            <a:pPr>
              <a:spcBef>
                <a:spcPts val="0"/>
              </a:spcBef>
              <a:spcAft>
                <a:spcPts val="1200"/>
              </a:spcAft>
            </a:pPr>
            <a:r>
              <a:rPr lang="en-US" sz="3600" dirty="0">
                <a:solidFill>
                  <a:schemeClr val="bg1"/>
                </a:solidFill>
              </a:rPr>
              <a:t>Retaliation</a:t>
            </a:r>
          </a:p>
        </p:txBody>
      </p:sp>
    </p:spTree>
    <p:extLst>
      <p:ext uri="{BB962C8B-B14F-4D97-AF65-F5344CB8AC3E}">
        <p14:creationId xmlns:p14="http://schemas.microsoft.com/office/powerpoint/2010/main" val="39141730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61D5A85A-4D3B-CB44-96DB-C5F6C0E978E6}"/>
              </a:ext>
            </a:extLst>
          </p:cNvPr>
          <p:cNvSpPr>
            <a:spLocks noGrp="1"/>
          </p:cNvSpPr>
          <p:nvPr>
            <p:ph idx="1"/>
          </p:nvPr>
        </p:nvSpPr>
        <p:spPr>
          <a:xfrm>
            <a:off x="536714" y="1155018"/>
            <a:ext cx="11328400" cy="5557208"/>
          </a:xfrm>
          <a:noFill/>
          <a:ln w="19050">
            <a:noFill/>
          </a:ln>
        </p:spPr>
        <p:txBody>
          <a:bodyPr>
            <a:normAutofit fontScale="92500" lnSpcReduction="20000"/>
          </a:bodyPr>
          <a:lstStyle/>
          <a:p>
            <a:pPr marL="0" indent="0">
              <a:lnSpc>
                <a:spcPct val="110000"/>
              </a:lnSpc>
              <a:spcBef>
                <a:spcPts val="0"/>
              </a:spcBef>
              <a:buNone/>
            </a:pPr>
            <a:r>
              <a:rPr lang="en-US" sz="4000" dirty="0"/>
              <a:t>“Consent” means intelligent, knowing, and voluntary words or actions that give specific permission, and does not include coerced submission. Consent must be active, not passive; silence in and of itself cannot be interpreted as consent.  “Consent” shall not be deemed or construed to mean the failure by the alleged victim to offer physical resistance to the offender.  Consent cannot be obtained through the use of force or coercion or by taking advantage of an individual’s inability to give consent due to incapacitation or youth</a:t>
            </a:r>
            <a:r>
              <a:rPr lang="en-US" sz="6000" dirty="0"/>
              <a:t>.</a:t>
            </a:r>
          </a:p>
        </p:txBody>
      </p:sp>
      <p:sp>
        <p:nvSpPr>
          <p:cNvPr id="5" name="Title 8">
            <a:extLst>
              <a:ext uri="{FF2B5EF4-FFF2-40B4-BE49-F238E27FC236}">
                <a16:creationId xmlns:a16="http://schemas.microsoft.com/office/drawing/2014/main" id="{2B0FD7AE-44A0-7143-6075-0E3808AF3724}"/>
              </a:ext>
            </a:extLst>
          </p:cNvPr>
          <p:cNvSpPr>
            <a:spLocks noGrp="1"/>
          </p:cNvSpPr>
          <p:nvPr>
            <p:ph type="title"/>
          </p:nvPr>
        </p:nvSpPr>
        <p:spPr>
          <a:xfrm>
            <a:off x="0" y="0"/>
            <a:ext cx="12192000" cy="1138990"/>
          </a:xfrm>
          <a:solidFill>
            <a:schemeClr val="tx1"/>
          </a:solidFill>
        </p:spPr>
        <p:txBody>
          <a:bodyPr>
            <a:noAutofit/>
          </a:bodyPr>
          <a:lstStyle/>
          <a:p>
            <a:pPr algn="ctr"/>
            <a:r>
              <a:rPr lang="en-US" sz="6600"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Consent</a:t>
            </a:r>
          </a:p>
        </p:txBody>
      </p:sp>
    </p:spTree>
    <p:extLst>
      <p:ext uri="{BB962C8B-B14F-4D97-AF65-F5344CB8AC3E}">
        <p14:creationId xmlns:p14="http://schemas.microsoft.com/office/powerpoint/2010/main" val="3372571431"/>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4561</TotalTime>
  <Words>1530</Words>
  <Application>Microsoft Office PowerPoint</Application>
  <PresentationFormat>Widescreen</PresentationFormat>
  <Paragraphs>183</Paragraphs>
  <Slides>28</Slides>
  <Notes>27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Calibri</vt:lpstr>
      <vt:lpstr>Calibri Light</vt:lpstr>
      <vt:lpstr>Tahoma</vt:lpstr>
      <vt:lpstr>Office Theme</vt:lpstr>
      <vt:lpstr>Title IX</vt:lpstr>
      <vt:lpstr>PowerPoint Presentation</vt:lpstr>
      <vt:lpstr>PowerPoint Presentation</vt:lpstr>
      <vt:lpstr>What Is Title IX?</vt:lpstr>
      <vt:lpstr>PowerPoint Presentation</vt:lpstr>
      <vt:lpstr>PowerPoint Presentation</vt:lpstr>
      <vt:lpstr>PowerPoint Presentation</vt:lpstr>
      <vt:lpstr>PowerPoint Presentation</vt:lpstr>
      <vt:lpstr>Consent</vt:lpstr>
      <vt:lpstr>Parties Involved</vt:lpstr>
      <vt:lpstr>Jurisdiction</vt:lpstr>
      <vt:lpstr>What to do in an Incident?</vt:lpstr>
      <vt:lpstr>How do I Report? Tell…</vt:lpstr>
      <vt:lpstr>Responsible Employees</vt:lpstr>
      <vt:lpstr>Privacy</vt:lpstr>
      <vt:lpstr>Amnesty</vt:lpstr>
      <vt:lpstr>3 Paths After a Report</vt:lpstr>
      <vt:lpstr>Informal Resolution</vt:lpstr>
      <vt:lpstr>Informal Resolution</vt:lpstr>
      <vt:lpstr>Formal Resolution</vt:lpstr>
      <vt:lpstr>Formal Resolution - Investigation</vt:lpstr>
      <vt:lpstr>Formal Resolution - Hearing</vt:lpstr>
      <vt:lpstr>Possible Outcomes of Investigation</vt:lpstr>
      <vt:lpstr>PowerPoint Presentation</vt:lpstr>
      <vt:lpstr>Avoid Being a Victim</vt:lpstr>
      <vt:lpstr>Perspective</vt:lpstr>
      <vt:lpstr>Perspective</vt:lpstr>
      <vt:lpstr>Perspective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IX</dc:title>
  <dc:creator>Todd Chandler</dc:creator>
  <cp:lastModifiedBy>Matthew Dickey</cp:lastModifiedBy>
  <cp:revision>128</cp:revision>
  <dcterms:created xsi:type="dcterms:W3CDTF">2022-02-28T18:29:58Z</dcterms:created>
  <dcterms:modified xsi:type="dcterms:W3CDTF">2025-08-19T20:19:27Z</dcterms:modified>
</cp:coreProperties>
</file>