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59" r:id="rId1"/>
  </p:sldMasterIdLst>
  <p:notesMasterIdLst>
    <p:notesMasterId r:id="rId16"/>
  </p:notesMasterIdLst>
  <p:sldIdLst>
    <p:sldId id="256" r:id="rId2"/>
    <p:sldId id="258" r:id="rId3"/>
    <p:sldId id="259" r:id="rId4"/>
    <p:sldId id="261" r:id="rId5"/>
    <p:sldId id="271" r:id="rId6"/>
    <p:sldId id="260" r:id="rId7"/>
    <p:sldId id="266" r:id="rId8"/>
    <p:sldId id="267" r:id="rId9"/>
    <p:sldId id="268" r:id="rId10"/>
    <p:sldId id="274" r:id="rId11"/>
    <p:sldId id="279" r:id="rId12"/>
    <p:sldId id="277" r:id="rId13"/>
    <p:sldId id="265" r:id="rId14"/>
    <p:sldId id="28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B49918-DDE3-FC42-B013-EF05C260DAC8}" v="625" dt="2023-08-14T17:09:08.6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83"/>
    <p:restoredTop sz="94418"/>
  </p:normalViewPr>
  <p:slideViewPr>
    <p:cSldViewPr snapToGrid="0" snapToObjects="1">
      <p:cViewPr varScale="1">
        <p:scale>
          <a:sx n="59" d="100"/>
          <a:sy n="59" d="100"/>
        </p:scale>
        <p:origin x="796" y="76"/>
      </p:cViewPr>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DF23173F-1F48-8743-88A4-DC2E1E1D3700}" type="datetimeFigureOut">
              <a:rPr lang="en-US" smtClean="0"/>
              <a:t>5/29/2026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B52717-65FD-F044-B8EF-FB4367DD32FF}" type="slidenum">
              <a:rPr lang="en-US" smtClean="0"/>
              <a:t>‹#›</a:t>
            </a:fld>
            <a:endParaRPr lang="en-US"/>
          </a:p>
        </p:txBody>
      </p:sp>
    </p:spTree>
    <p:extLst>
      <p:ext uri="{BB962C8B-B14F-4D97-AF65-F5344CB8AC3E}">
        <p14:creationId xmlns:p14="http://schemas.microsoft.com/office/powerpoint/2010/main" val="272190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2</a:t>
            </a:fld>
            <a:endParaRPr lang="en-US"/>
          </a:p>
        </p:txBody>
      </p:sp>
    </p:spTree>
    <p:extLst>
      <p:ext uri="{BB962C8B-B14F-4D97-AF65-F5344CB8AC3E}">
        <p14:creationId xmlns:p14="http://schemas.microsoft.com/office/powerpoint/2010/main" val="4242898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11</a:t>
            </a:fld>
            <a:endParaRPr lang="en-US"/>
          </a:p>
        </p:txBody>
      </p:sp>
    </p:spTree>
    <p:extLst>
      <p:ext uri="{BB962C8B-B14F-4D97-AF65-F5344CB8AC3E}">
        <p14:creationId xmlns:p14="http://schemas.microsoft.com/office/powerpoint/2010/main" val="4078275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12</a:t>
            </a:fld>
            <a:endParaRPr lang="en-US"/>
          </a:p>
        </p:txBody>
      </p:sp>
    </p:spTree>
    <p:extLst>
      <p:ext uri="{BB962C8B-B14F-4D97-AF65-F5344CB8AC3E}">
        <p14:creationId xmlns:p14="http://schemas.microsoft.com/office/powerpoint/2010/main" val="632415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13</a:t>
            </a:fld>
            <a:endParaRPr lang="en-US"/>
          </a:p>
        </p:txBody>
      </p:sp>
    </p:spTree>
    <p:extLst>
      <p:ext uri="{BB962C8B-B14F-4D97-AF65-F5344CB8AC3E}">
        <p14:creationId xmlns:p14="http://schemas.microsoft.com/office/powerpoint/2010/main" val="235656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14</a:t>
            </a:fld>
            <a:endParaRPr lang="en-US"/>
          </a:p>
        </p:txBody>
      </p:sp>
    </p:spTree>
    <p:extLst>
      <p:ext uri="{BB962C8B-B14F-4D97-AF65-F5344CB8AC3E}">
        <p14:creationId xmlns:p14="http://schemas.microsoft.com/office/powerpoint/2010/main" val="1857079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3</a:t>
            </a:fld>
            <a:endParaRPr lang="en-US"/>
          </a:p>
        </p:txBody>
      </p:sp>
    </p:spTree>
    <p:extLst>
      <p:ext uri="{BB962C8B-B14F-4D97-AF65-F5344CB8AC3E}">
        <p14:creationId xmlns:p14="http://schemas.microsoft.com/office/powerpoint/2010/main" val="3140727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4</a:t>
            </a:fld>
            <a:endParaRPr lang="en-US"/>
          </a:p>
        </p:txBody>
      </p:sp>
    </p:spTree>
    <p:extLst>
      <p:ext uri="{BB962C8B-B14F-4D97-AF65-F5344CB8AC3E}">
        <p14:creationId xmlns:p14="http://schemas.microsoft.com/office/powerpoint/2010/main" val="3148817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5</a:t>
            </a:fld>
            <a:endParaRPr lang="en-US"/>
          </a:p>
        </p:txBody>
      </p:sp>
    </p:spTree>
    <p:extLst>
      <p:ext uri="{BB962C8B-B14F-4D97-AF65-F5344CB8AC3E}">
        <p14:creationId xmlns:p14="http://schemas.microsoft.com/office/powerpoint/2010/main" val="3794466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6</a:t>
            </a:fld>
            <a:endParaRPr lang="en-US"/>
          </a:p>
        </p:txBody>
      </p:sp>
    </p:spTree>
    <p:extLst>
      <p:ext uri="{BB962C8B-B14F-4D97-AF65-F5344CB8AC3E}">
        <p14:creationId xmlns:p14="http://schemas.microsoft.com/office/powerpoint/2010/main" val="2976337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7</a:t>
            </a:fld>
            <a:endParaRPr lang="en-US"/>
          </a:p>
        </p:txBody>
      </p:sp>
    </p:spTree>
    <p:extLst>
      <p:ext uri="{BB962C8B-B14F-4D97-AF65-F5344CB8AC3E}">
        <p14:creationId xmlns:p14="http://schemas.microsoft.com/office/powerpoint/2010/main" val="2492717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8</a:t>
            </a:fld>
            <a:endParaRPr lang="en-US"/>
          </a:p>
        </p:txBody>
      </p:sp>
    </p:spTree>
    <p:extLst>
      <p:ext uri="{BB962C8B-B14F-4D97-AF65-F5344CB8AC3E}">
        <p14:creationId xmlns:p14="http://schemas.microsoft.com/office/powerpoint/2010/main" val="2641408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9</a:t>
            </a:fld>
            <a:endParaRPr lang="en-US"/>
          </a:p>
        </p:txBody>
      </p:sp>
    </p:spTree>
    <p:extLst>
      <p:ext uri="{BB962C8B-B14F-4D97-AF65-F5344CB8AC3E}">
        <p14:creationId xmlns:p14="http://schemas.microsoft.com/office/powerpoint/2010/main" val="3928046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52717-65FD-F044-B8EF-FB4367DD32FF}" type="slidenum">
              <a:rPr lang="en-US" smtClean="0"/>
              <a:t>10</a:t>
            </a:fld>
            <a:endParaRPr lang="en-US"/>
          </a:p>
        </p:txBody>
      </p:sp>
    </p:spTree>
    <p:extLst>
      <p:ext uri="{BB962C8B-B14F-4D97-AF65-F5344CB8AC3E}">
        <p14:creationId xmlns:p14="http://schemas.microsoft.com/office/powerpoint/2010/main" val="416366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49D6DC-E1CB-4874-BF52-C3407230D20E}" type="datetime1">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597417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517C94-3B1E-4991-BED3-41F8B0158A00}" type="datetime1">
              <a:rPr lang="en-US"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235875407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517C94-3B1E-4991-BED3-41F8B0158A00}" type="datetime1">
              <a:rPr lang="en-US"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96981538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517C94-3B1E-4991-BED3-41F8B0158A00}" type="datetime1">
              <a:rPr lang="en-US"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419611106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91A59F-D956-4598-A3C1-AE72A5387751}" type="datetime1">
              <a:rPr lang="en-US" smtClean="0"/>
              <a:t>5/29/2026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3649893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517C94-3B1E-4991-BED3-41F8B0158A00}" type="datetime1">
              <a:rPr lang="en-US" smtClean="0"/>
              <a:t>5/29/2026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69946932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517C94-3B1E-4991-BED3-41F8B0158A00}" type="datetime1">
              <a:rPr lang="en-US" smtClean="0"/>
              <a:t>5/29/2026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73719466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E61C24-7140-4FDE-92F3-654C6E2D3C1C}" type="datetime1">
              <a:rPr lang="en-US" smtClean="0"/>
              <a:t>5/29/2026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426239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D6ACF-ECB9-4B5F-A429-08B8AC75E8EF}" type="datetime1">
              <a:rPr lang="en-US" smtClean="0"/>
              <a:t>5/29/2026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92351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517C94-3B1E-4991-BED3-41F8B0158A00}" type="datetime1">
              <a:rPr lang="en-US" smtClean="0"/>
              <a:t>5/29/2026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132479531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A5FE4A-CB8D-40AB-BFFC-AAF37EA071CB}" type="datetime1">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881383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517C94-3B1E-4991-BED3-41F8B0158A00}" type="datetime1">
              <a:rPr lang="en-US" smtClean="0"/>
              <a:t>5/29/2026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2431768589"/>
      </p:ext>
    </p:extLst>
  </p:cSld>
  <p:clrMap bg1="lt1" tx1="dk1" bg2="lt2" tx2="dk2" accent1="accent1" accent2="accent2" accent3="accent3" accent4="accent4" accent5="accent5" accent6="accent6" hlink="hlink" folHlink="folHlink"/>
  <p:sldLayoutIdLst>
    <p:sldLayoutId id="2147484160" r:id="rId1"/>
    <p:sldLayoutId id="2147484161" r:id="rId2"/>
    <p:sldLayoutId id="2147484162" r:id="rId3"/>
    <p:sldLayoutId id="2147484163" r:id="rId4"/>
    <p:sldLayoutId id="2147484164" r:id="rId5"/>
    <p:sldLayoutId id="2147484165" r:id="rId6"/>
    <p:sldLayoutId id="2147484166" r:id="rId7"/>
    <p:sldLayoutId id="2147484167" r:id="rId8"/>
    <p:sldLayoutId id="2147484168" r:id="rId9"/>
    <p:sldLayoutId id="2147484169" r:id="rId10"/>
    <p:sldLayoutId id="214748417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 name="Rectangle 8">
            <a:extLst>
              <a:ext uri="{FF2B5EF4-FFF2-40B4-BE49-F238E27FC236}">
                <a16:creationId xmlns:a16="http://schemas.microsoft.com/office/drawing/2014/main" id="{3A930249-8242-4E2B-AF17-C01826488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10">
            <a:extLst>
              <a:ext uri="{FF2B5EF4-FFF2-40B4-BE49-F238E27FC236}">
                <a16:creationId xmlns:a16="http://schemas.microsoft.com/office/drawing/2014/main" id="{A5BDD999-C5E1-4B3E-A710-7686738191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00"/>
              </a:solidFill>
            </a:endParaRPr>
          </a:p>
        </p:txBody>
      </p:sp>
      <p:sp>
        <p:nvSpPr>
          <p:cNvPr id="2" name="Title 1">
            <a:extLst>
              <a:ext uri="{FF2B5EF4-FFF2-40B4-BE49-F238E27FC236}">
                <a16:creationId xmlns:a16="http://schemas.microsoft.com/office/drawing/2014/main" id="{6F562EC7-818B-3841-A381-B5CD06F625C7}"/>
              </a:ext>
            </a:extLst>
          </p:cNvPr>
          <p:cNvSpPr>
            <a:spLocks noGrp="1"/>
          </p:cNvSpPr>
          <p:nvPr>
            <p:ph type="ctrTitle"/>
          </p:nvPr>
        </p:nvSpPr>
        <p:spPr>
          <a:xfrm>
            <a:off x="1198181" y="1122363"/>
            <a:ext cx="9795637" cy="2220775"/>
          </a:xfrm>
        </p:spPr>
        <p:txBody>
          <a:bodyPr>
            <a:normAutofit/>
          </a:bodyPr>
          <a:lstStyle/>
          <a:p>
            <a:r>
              <a:rPr lang="en-US" sz="11500" dirty="0">
                <a:solidFill>
                  <a:srgbClr val="FFFFFF"/>
                </a:solidFill>
              </a:rPr>
              <a:t>Title IX</a:t>
            </a:r>
          </a:p>
        </p:txBody>
      </p:sp>
      <p:sp>
        <p:nvSpPr>
          <p:cNvPr id="3" name="Subtitle 2">
            <a:extLst>
              <a:ext uri="{FF2B5EF4-FFF2-40B4-BE49-F238E27FC236}">
                <a16:creationId xmlns:a16="http://schemas.microsoft.com/office/drawing/2014/main" id="{2BD71F8F-01C0-D941-A835-A3453C514628}"/>
              </a:ext>
            </a:extLst>
          </p:cNvPr>
          <p:cNvSpPr>
            <a:spLocks noGrp="1"/>
          </p:cNvSpPr>
          <p:nvPr>
            <p:ph type="subTitle" idx="1"/>
          </p:nvPr>
        </p:nvSpPr>
        <p:spPr>
          <a:xfrm>
            <a:off x="1198181" y="3514853"/>
            <a:ext cx="9795637" cy="2057043"/>
          </a:xfrm>
        </p:spPr>
        <p:txBody>
          <a:bodyPr>
            <a:normAutofit/>
          </a:bodyPr>
          <a:lstStyle/>
          <a:p>
            <a:r>
              <a:rPr lang="en-US" sz="4400" dirty="0">
                <a:solidFill>
                  <a:srgbClr val="FFFFFF"/>
                </a:solidFill>
              </a:rPr>
              <a:t>Responsible Employee Training </a:t>
            </a:r>
          </a:p>
          <a:p>
            <a:endParaRPr lang="en-US" sz="4400" dirty="0">
              <a:solidFill>
                <a:srgbClr val="FFFFFF"/>
              </a:solidFill>
            </a:endParaRPr>
          </a:p>
        </p:txBody>
      </p:sp>
    </p:spTree>
    <p:extLst>
      <p:ext uri="{BB962C8B-B14F-4D97-AF65-F5344CB8AC3E}">
        <p14:creationId xmlns:p14="http://schemas.microsoft.com/office/powerpoint/2010/main" val="566595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2D72F3E-13EA-2A9C-1AE1-BA5D4B18C192}"/>
              </a:ext>
            </a:extLst>
          </p:cNvPr>
          <p:cNvSpPr/>
          <p:nvPr/>
        </p:nvSpPr>
        <p:spPr>
          <a:xfrm>
            <a:off x="-114301" y="-130628"/>
            <a:ext cx="12426043" cy="1389586"/>
          </a:xfrm>
          <a:prstGeom prst="rect">
            <a:avLst/>
          </a:prstGeom>
          <a:solidFill>
            <a:schemeClr val="bg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dirty="0">
                <a:solidFill>
                  <a:schemeClr val="accent1">
                    <a:lumMod val="75000"/>
                  </a:schemeClr>
                </a:solidFill>
                <a:ea typeface="Tahoma" panose="020B0604030504040204" pitchFamily="34" charset="0"/>
                <a:cs typeface="Tahoma" panose="020B0604030504040204" pitchFamily="34" charset="0"/>
              </a:rPr>
              <a:t>Amnesty</a:t>
            </a:r>
          </a:p>
        </p:txBody>
      </p:sp>
      <p:sp>
        <p:nvSpPr>
          <p:cNvPr id="7" name="Content Placeholder 9">
            <a:extLst>
              <a:ext uri="{FF2B5EF4-FFF2-40B4-BE49-F238E27FC236}">
                <a16:creationId xmlns:a16="http://schemas.microsoft.com/office/drawing/2014/main" id="{05767BD5-3A61-FCDE-0D26-D5B161527783}"/>
              </a:ext>
            </a:extLst>
          </p:cNvPr>
          <p:cNvSpPr>
            <a:spLocks noGrp="1"/>
          </p:cNvSpPr>
          <p:nvPr>
            <p:ph idx="1"/>
          </p:nvPr>
        </p:nvSpPr>
        <p:spPr>
          <a:xfrm>
            <a:off x="382905" y="1300792"/>
            <a:ext cx="11426190" cy="4835524"/>
          </a:xfrm>
          <a:noFill/>
          <a:ln w="19050">
            <a:noFill/>
          </a:ln>
        </p:spPr>
        <p:txBody>
          <a:bodyPr>
            <a:noAutofit/>
          </a:bodyPr>
          <a:lstStyle/>
          <a:p>
            <a:pPr marL="0" indent="0">
              <a:lnSpc>
                <a:spcPct val="100000"/>
              </a:lnSpc>
              <a:spcBef>
                <a:spcPts val="400"/>
              </a:spcBef>
              <a:buNone/>
            </a:pPr>
            <a:r>
              <a:rPr lang="en-US" sz="3600" dirty="0">
                <a:solidFill>
                  <a:schemeClr val="bg1"/>
                </a:solidFill>
              </a:rPr>
              <a:t>To encourage reporting of Sexual Misconduct, the College will provide Complainants &amp; bystanders who cooperate with an investigation… with immunity from being charged with violations of any other College policy in connection with conduct related to an alleged violation of this policy</a:t>
            </a:r>
            <a:r>
              <a:rPr lang="en-US" sz="4400" dirty="0">
                <a:solidFill>
                  <a:schemeClr val="bg1"/>
                </a:solidFill>
              </a:rPr>
              <a:t>.</a:t>
            </a:r>
          </a:p>
        </p:txBody>
      </p:sp>
    </p:spTree>
    <p:extLst>
      <p:ext uri="{BB962C8B-B14F-4D97-AF65-F5344CB8AC3E}">
        <p14:creationId xmlns:p14="http://schemas.microsoft.com/office/powerpoint/2010/main" val="28283163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up)">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507B83A-C153-1E5B-D3DF-267E271279BB}"/>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8">
            <a:extLst>
              <a:ext uri="{FF2B5EF4-FFF2-40B4-BE49-F238E27FC236}">
                <a16:creationId xmlns:a16="http://schemas.microsoft.com/office/drawing/2014/main" id="{B3115A9D-C525-1C4B-62C7-757BDA2212D7}"/>
              </a:ext>
            </a:extLst>
          </p:cNvPr>
          <p:cNvSpPr>
            <a:spLocks noGrp="1"/>
          </p:cNvSpPr>
          <p:nvPr>
            <p:ph type="title"/>
          </p:nvPr>
        </p:nvSpPr>
        <p:spPr>
          <a:xfrm>
            <a:off x="838200" y="365126"/>
            <a:ext cx="10515600" cy="570540"/>
          </a:xfrm>
        </p:spPr>
        <p:txBody>
          <a:bodyPr>
            <a:noAutofit/>
          </a:bodyPr>
          <a:lstStyle/>
          <a:p>
            <a:pPr algn="ctr"/>
            <a:r>
              <a:rPr lang="en-US" sz="6000" dirty="0">
                <a:solidFill>
                  <a:schemeClr val="accent1">
                    <a:lumMod val="75000"/>
                  </a:schemeClr>
                </a:solidFill>
                <a:ea typeface="Tahoma" panose="020B0604030504040204" pitchFamily="34" charset="0"/>
                <a:cs typeface="Tahoma" panose="020B0604030504040204" pitchFamily="34" charset="0"/>
              </a:rPr>
              <a:t>How To Report an Incident</a:t>
            </a:r>
          </a:p>
        </p:txBody>
      </p:sp>
      <p:sp>
        <p:nvSpPr>
          <p:cNvPr id="8" name="Content Placeholder 9">
            <a:extLst>
              <a:ext uri="{FF2B5EF4-FFF2-40B4-BE49-F238E27FC236}">
                <a16:creationId xmlns:a16="http://schemas.microsoft.com/office/drawing/2014/main" id="{7BB1A3D2-19FD-8FDF-8487-4E15B153ABDE}"/>
              </a:ext>
            </a:extLst>
          </p:cNvPr>
          <p:cNvSpPr>
            <a:spLocks noGrp="1"/>
          </p:cNvSpPr>
          <p:nvPr>
            <p:ph idx="1"/>
          </p:nvPr>
        </p:nvSpPr>
        <p:spPr>
          <a:xfrm>
            <a:off x="378734" y="1478313"/>
            <a:ext cx="11410205" cy="1188720"/>
          </a:xfrm>
          <a:solidFill>
            <a:schemeClr val="accent1">
              <a:lumMod val="75000"/>
            </a:schemeClr>
          </a:solidFill>
          <a:ln w="19050">
            <a:solidFill>
              <a:schemeClr val="tx1"/>
            </a:solidFill>
          </a:ln>
        </p:spPr>
        <p:txBody>
          <a:bodyPr anchor="ctr">
            <a:normAutofit lnSpcReduction="10000"/>
          </a:bodyPr>
          <a:lstStyle/>
          <a:p>
            <a:pPr marL="0" indent="0">
              <a:lnSpc>
                <a:spcPct val="100000"/>
              </a:lnSpc>
              <a:spcBef>
                <a:spcPts val="0"/>
              </a:spcBef>
              <a:spcAft>
                <a:spcPts val="600"/>
              </a:spcAft>
              <a:buNone/>
            </a:pPr>
            <a:r>
              <a:rPr lang="en-US" sz="3600" b="1" dirty="0"/>
              <a:t>Tell the TIX Coordinator: </a:t>
            </a:r>
          </a:p>
          <a:p>
            <a:pPr marL="352425" indent="-352425">
              <a:lnSpc>
                <a:spcPct val="100000"/>
              </a:lnSpc>
              <a:spcBef>
                <a:spcPts val="0"/>
              </a:spcBef>
              <a:spcAft>
                <a:spcPts val="600"/>
              </a:spcAft>
            </a:pPr>
            <a:r>
              <a:rPr lang="en-US" sz="3600" dirty="0"/>
              <a:t>online form, email, phone, note, face to face…</a:t>
            </a:r>
          </a:p>
        </p:txBody>
      </p:sp>
      <p:sp>
        <p:nvSpPr>
          <p:cNvPr id="11" name="Content Placeholder 9">
            <a:extLst>
              <a:ext uri="{FF2B5EF4-FFF2-40B4-BE49-F238E27FC236}">
                <a16:creationId xmlns:a16="http://schemas.microsoft.com/office/drawing/2014/main" id="{E6FA1FDD-D2EC-BB10-013B-06F5338BEC5A}"/>
              </a:ext>
            </a:extLst>
          </p:cNvPr>
          <p:cNvSpPr txBox="1">
            <a:spLocks/>
          </p:cNvSpPr>
          <p:nvPr/>
        </p:nvSpPr>
        <p:spPr>
          <a:xfrm>
            <a:off x="378732" y="2808420"/>
            <a:ext cx="11410205" cy="1188720"/>
          </a:xfrm>
          <a:prstGeom prst="rect">
            <a:avLst/>
          </a:prstGeom>
          <a:solidFill>
            <a:schemeClr val="accent1">
              <a:lumMod val="75000"/>
            </a:schemeClr>
          </a:solidFill>
          <a:ln w="19050">
            <a:solidFill>
              <a:schemeClr val="tx1"/>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3600" b="1" dirty="0"/>
              <a:t>Tell any non-student employee</a:t>
            </a:r>
          </a:p>
        </p:txBody>
      </p:sp>
      <p:sp>
        <p:nvSpPr>
          <p:cNvPr id="12" name="Content Placeholder 9">
            <a:extLst>
              <a:ext uri="{FF2B5EF4-FFF2-40B4-BE49-F238E27FC236}">
                <a16:creationId xmlns:a16="http://schemas.microsoft.com/office/drawing/2014/main" id="{6D19D339-B629-1034-E55E-572ED7027B59}"/>
              </a:ext>
            </a:extLst>
          </p:cNvPr>
          <p:cNvSpPr txBox="1">
            <a:spLocks/>
          </p:cNvSpPr>
          <p:nvPr/>
        </p:nvSpPr>
        <p:spPr>
          <a:xfrm>
            <a:off x="378731" y="4117907"/>
            <a:ext cx="11410205" cy="1188720"/>
          </a:xfrm>
          <a:prstGeom prst="rect">
            <a:avLst/>
          </a:prstGeom>
          <a:solidFill>
            <a:schemeClr val="accent1">
              <a:lumMod val="75000"/>
            </a:schemeClr>
          </a:solidFill>
          <a:ln w="19050">
            <a:solidFill>
              <a:schemeClr val="tx1"/>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3600" b="1" dirty="0"/>
              <a:t>Tell our confidential source (Holly </a:t>
            </a:r>
            <a:r>
              <a:rPr lang="en-US" sz="3600" b="1" dirty="0" err="1"/>
              <a:t>Cabina</a:t>
            </a:r>
            <a:r>
              <a:rPr lang="en-US" sz="3600" b="1" dirty="0"/>
              <a:t>) </a:t>
            </a:r>
          </a:p>
        </p:txBody>
      </p:sp>
      <p:sp>
        <p:nvSpPr>
          <p:cNvPr id="3" name="Content Placeholder 9">
            <a:extLst>
              <a:ext uri="{FF2B5EF4-FFF2-40B4-BE49-F238E27FC236}">
                <a16:creationId xmlns:a16="http://schemas.microsoft.com/office/drawing/2014/main" id="{BDB63F67-EB83-609F-CBDA-4F9B082C544B}"/>
              </a:ext>
            </a:extLst>
          </p:cNvPr>
          <p:cNvSpPr txBox="1">
            <a:spLocks/>
          </p:cNvSpPr>
          <p:nvPr/>
        </p:nvSpPr>
        <p:spPr>
          <a:xfrm>
            <a:off x="378730" y="5427394"/>
            <a:ext cx="11410205" cy="1188720"/>
          </a:xfrm>
          <a:prstGeom prst="rect">
            <a:avLst/>
          </a:prstGeom>
          <a:solidFill>
            <a:schemeClr val="accent1">
              <a:lumMod val="75000"/>
            </a:schemeClr>
          </a:solidFill>
          <a:ln w="19050">
            <a:solidFill>
              <a:schemeClr val="tx1"/>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3600" b="1" dirty="0"/>
              <a:t>Contact local authorities (e.g. Police)</a:t>
            </a:r>
          </a:p>
        </p:txBody>
      </p:sp>
    </p:spTree>
    <p:extLst>
      <p:ext uri="{BB962C8B-B14F-4D97-AF65-F5344CB8AC3E}">
        <p14:creationId xmlns:p14="http://schemas.microsoft.com/office/powerpoint/2010/main" val="58840336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fade">
                                      <p:cBhvr>
                                        <p:cTn id="7" dur="500"/>
                                        <p:tgtEl>
                                          <p:spTgt spid="8">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Effect transition="in" filter="fade">
                                      <p:cBhvr>
                                        <p:cTn id="13" dur="500"/>
                                        <p:tgtEl>
                                          <p:spTgt spid="8">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11" grpId="0" animBg="1"/>
      <p:bldP spid="1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1BEEB02D-3091-E97F-E0F2-F5EB2BC1B12A}"/>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8E6EE966-B9C5-F732-87B2-3F3B4FD4E00B}"/>
              </a:ext>
            </a:extLst>
          </p:cNvPr>
          <p:cNvSpPr>
            <a:spLocks noGrp="1"/>
          </p:cNvSpPr>
          <p:nvPr>
            <p:ph type="title"/>
          </p:nvPr>
        </p:nvSpPr>
        <p:spPr>
          <a:xfrm>
            <a:off x="838200" y="365126"/>
            <a:ext cx="10515600" cy="570540"/>
          </a:xfrm>
        </p:spPr>
        <p:txBody>
          <a:bodyPr>
            <a:noAutofit/>
          </a:bodyPr>
          <a:lstStyle/>
          <a:p>
            <a:pPr algn="ctr"/>
            <a:r>
              <a:rPr lang="en-US" sz="6000" dirty="0">
                <a:solidFill>
                  <a:schemeClr val="accent1">
                    <a:lumMod val="75000"/>
                  </a:schemeClr>
                </a:solidFill>
                <a:ea typeface="Tahoma" panose="020B0604030504040204" pitchFamily="34" charset="0"/>
                <a:cs typeface="Tahoma" panose="020B0604030504040204" pitchFamily="34" charset="0"/>
              </a:rPr>
              <a:t>3 Paths After A Report</a:t>
            </a:r>
          </a:p>
        </p:txBody>
      </p:sp>
      <p:sp>
        <p:nvSpPr>
          <p:cNvPr id="10" name="Content Placeholder 9">
            <a:extLst>
              <a:ext uri="{FF2B5EF4-FFF2-40B4-BE49-F238E27FC236}">
                <a16:creationId xmlns:a16="http://schemas.microsoft.com/office/drawing/2014/main" id="{91B11050-597E-1C05-3ECB-D289838A45D0}"/>
              </a:ext>
            </a:extLst>
          </p:cNvPr>
          <p:cNvSpPr>
            <a:spLocks noGrp="1"/>
          </p:cNvSpPr>
          <p:nvPr>
            <p:ph idx="1"/>
          </p:nvPr>
        </p:nvSpPr>
        <p:spPr>
          <a:xfrm>
            <a:off x="420757" y="3256267"/>
            <a:ext cx="3503543" cy="3502342"/>
          </a:xfrm>
          <a:noFill/>
          <a:ln w="19050">
            <a:noFill/>
          </a:ln>
        </p:spPr>
        <p:txBody>
          <a:bodyPr>
            <a:normAutofit/>
          </a:bodyPr>
          <a:lstStyle/>
          <a:p>
            <a:pPr marL="0" indent="0">
              <a:spcBef>
                <a:spcPts val="0"/>
              </a:spcBef>
              <a:spcAft>
                <a:spcPts val="1200"/>
              </a:spcAft>
              <a:buNone/>
            </a:pPr>
            <a:r>
              <a:rPr lang="en-US" sz="3200" dirty="0"/>
              <a:t>TIX Coordinator determines it is not a TIX violation. The case moves to another College process.</a:t>
            </a:r>
          </a:p>
        </p:txBody>
      </p:sp>
      <p:sp>
        <p:nvSpPr>
          <p:cNvPr id="14" name="TextBox 13">
            <a:extLst>
              <a:ext uri="{FF2B5EF4-FFF2-40B4-BE49-F238E27FC236}">
                <a16:creationId xmlns:a16="http://schemas.microsoft.com/office/drawing/2014/main" id="{EB9D9AC1-098E-0F9F-C339-F96FDB3ABD5D}"/>
              </a:ext>
            </a:extLst>
          </p:cNvPr>
          <p:cNvSpPr txBox="1"/>
          <p:nvPr/>
        </p:nvSpPr>
        <p:spPr>
          <a:xfrm>
            <a:off x="420757" y="1556433"/>
            <a:ext cx="3503543" cy="1446550"/>
          </a:xfrm>
          <a:prstGeom prst="rect">
            <a:avLst/>
          </a:prstGeom>
          <a:solidFill>
            <a:schemeClr val="accent1">
              <a:lumMod val="75000"/>
            </a:schemeClr>
          </a:solidFill>
          <a:ln>
            <a:solidFill>
              <a:schemeClr val="tx1"/>
            </a:solidFill>
          </a:ln>
        </p:spPr>
        <p:txBody>
          <a:bodyPr wrap="square" rtlCol="0">
            <a:spAutoFit/>
          </a:bodyPr>
          <a:lstStyle/>
          <a:p>
            <a:pPr algn="ctr"/>
            <a:r>
              <a:rPr lang="en-US" sz="4400" dirty="0"/>
              <a:t>Non-TIX Resolution</a:t>
            </a:r>
          </a:p>
        </p:txBody>
      </p:sp>
      <p:sp>
        <p:nvSpPr>
          <p:cNvPr id="15" name="TextBox 14">
            <a:extLst>
              <a:ext uri="{FF2B5EF4-FFF2-40B4-BE49-F238E27FC236}">
                <a16:creationId xmlns:a16="http://schemas.microsoft.com/office/drawing/2014/main" id="{768F84AE-49C9-25F0-A429-68C21F26F693}"/>
              </a:ext>
            </a:extLst>
          </p:cNvPr>
          <p:cNvSpPr txBox="1"/>
          <p:nvPr/>
        </p:nvSpPr>
        <p:spPr>
          <a:xfrm>
            <a:off x="4223163" y="1556433"/>
            <a:ext cx="3503543" cy="1446550"/>
          </a:xfrm>
          <a:prstGeom prst="rect">
            <a:avLst/>
          </a:prstGeom>
          <a:solidFill>
            <a:schemeClr val="accent1">
              <a:lumMod val="75000"/>
            </a:schemeClr>
          </a:solidFill>
          <a:ln>
            <a:solidFill>
              <a:schemeClr val="tx1"/>
            </a:solidFill>
          </a:ln>
        </p:spPr>
        <p:txBody>
          <a:bodyPr wrap="square" rtlCol="0">
            <a:spAutoFit/>
          </a:bodyPr>
          <a:lstStyle/>
          <a:p>
            <a:pPr algn="ctr"/>
            <a:r>
              <a:rPr lang="en-US" sz="4400"/>
              <a:t>In</a:t>
            </a:r>
            <a:r>
              <a:rPr lang="en-US" sz="4400" dirty="0"/>
              <a:t>f</a:t>
            </a:r>
            <a:r>
              <a:rPr lang="en-US" sz="4400"/>
              <a:t>ormal </a:t>
            </a:r>
            <a:r>
              <a:rPr lang="en-US" sz="4400" dirty="0"/>
              <a:t>Resolution</a:t>
            </a:r>
          </a:p>
        </p:txBody>
      </p:sp>
      <p:sp>
        <p:nvSpPr>
          <p:cNvPr id="16" name="TextBox 15">
            <a:extLst>
              <a:ext uri="{FF2B5EF4-FFF2-40B4-BE49-F238E27FC236}">
                <a16:creationId xmlns:a16="http://schemas.microsoft.com/office/drawing/2014/main" id="{96E7C724-BADD-6B12-C366-1E85BC40D963}"/>
              </a:ext>
            </a:extLst>
          </p:cNvPr>
          <p:cNvSpPr txBox="1"/>
          <p:nvPr/>
        </p:nvSpPr>
        <p:spPr>
          <a:xfrm>
            <a:off x="8165823" y="1556431"/>
            <a:ext cx="3503543" cy="1446550"/>
          </a:xfrm>
          <a:prstGeom prst="rect">
            <a:avLst/>
          </a:prstGeom>
          <a:solidFill>
            <a:schemeClr val="accent1">
              <a:lumMod val="75000"/>
            </a:schemeClr>
          </a:solidFill>
          <a:ln>
            <a:solidFill>
              <a:schemeClr val="tx1"/>
            </a:solidFill>
          </a:ln>
        </p:spPr>
        <p:txBody>
          <a:bodyPr wrap="square" rtlCol="0">
            <a:spAutoFit/>
          </a:bodyPr>
          <a:lstStyle/>
          <a:p>
            <a:pPr algn="ctr"/>
            <a:r>
              <a:rPr lang="en-US" sz="4400" dirty="0"/>
              <a:t>Formal Resolution</a:t>
            </a:r>
          </a:p>
        </p:txBody>
      </p:sp>
      <p:sp>
        <p:nvSpPr>
          <p:cNvPr id="17" name="Content Placeholder 9">
            <a:extLst>
              <a:ext uri="{FF2B5EF4-FFF2-40B4-BE49-F238E27FC236}">
                <a16:creationId xmlns:a16="http://schemas.microsoft.com/office/drawing/2014/main" id="{04FA44D5-11E8-2538-12FE-998F545AA0C1}"/>
              </a:ext>
            </a:extLst>
          </p:cNvPr>
          <p:cNvSpPr txBox="1">
            <a:spLocks/>
          </p:cNvSpPr>
          <p:nvPr/>
        </p:nvSpPr>
        <p:spPr>
          <a:xfrm>
            <a:off x="4219353" y="3256267"/>
            <a:ext cx="3503543" cy="3236607"/>
          </a:xfrm>
          <a:prstGeom prst="rect">
            <a:avLst/>
          </a:prstGeom>
          <a:noFill/>
          <a:ln w="1905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3200" dirty="0"/>
              <a:t>TIX Coordinator works with parties to facilitate a resolution. </a:t>
            </a:r>
          </a:p>
        </p:txBody>
      </p:sp>
      <p:sp>
        <p:nvSpPr>
          <p:cNvPr id="18" name="Content Placeholder 9">
            <a:extLst>
              <a:ext uri="{FF2B5EF4-FFF2-40B4-BE49-F238E27FC236}">
                <a16:creationId xmlns:a16="http://schemas.microsoft.com/office/drawing/2014/main" id="{D6148A55-04DA-BC5C-E62E-278C7D73CDAB}"/>
              </a:ext>
            </a:extLst>
          </p:cNvPr>
          <p:cNvSpPr txBox="1">
            <a:spLocks/>
          </p:cNvSpPr>
          <p:nvPr/>
        </p:nvSpPr>
        <p:spPr>
          <a:xfrm>
            <a:off x="8165822" y="3256266"/>
            <a:ext cx="3503543" cy="3236607"/>
          </a:xfrm>
          <a:prstGeom prst="rect">
            <a:avLst/>
          </a:prstGeom>
          <a:noFill/>
          <a:ln w="1905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Font typeface="Arial" panose="020B0604020202020204" pitchFamily="34" charset="0"/>
              <a:buNone/>
            </a:pPr>
            <a:r>
              <a:rPr lang="en-US" sz="3200" dirty="0"/>
              <a:t>A full investigation and formal hearing. </a:t>
            </a:r>
          </a:p>
        </p:txBody>
      </p:sp>
      <p:sp>
        <p:nvSpPr>
          <p:cNvPr id="21" name="Oval 20">
            <a:extLst>
              <a:ext uri="{FF2B5EF4-FFF2-40B4-BE49-F238E27FC236}">
                <a16:creationId xmlns:a16="http://schemas.microsoft.com/office/drawing/2014/main" id="{C2F88EEA-DA3E-A19F-50FB-1C2100E72459}"/>
              </a:ext>
            </a:extLst>
          </p:cNvPr>
          <p:cNvSpPr/>
          <p:nvPr/>
        </p:nvSpPr>
        <p:spPr>
          <a:xfrm>
            <a:off x="6809014" y="4359729"/>
            <a:ext cx="4860351" cy="2167914"/>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ADE280F4-296B-FABC-638E-C8BB6E4487A6}"/>
              </a:ext>
            </a:extLst>
          </p:cNvPr>
          <p:cNvSpPr txBox="1"/>
          <p:nvPr/>
        </p:nvSpPr>
        <p:spPr>
          <a:xfrm>
            <a:off x="7148245" y="4718619"/>
            <a:ext cx="4308969" cy="1569660"/>
          </a:xfrm>
          <a:prstGeom prst="rect">
            <a:avLst/>
          </a:prstGeom>
          <a:noFill/>
          <a:ln>
            <a:noFill/>
          </a:ln>
        </p:spPr>
        <p:txBody>
          <a:bodyPr wrap="square" rtlCol="0">
            <a:spAutoFit/>
          </a:bodyPr>
          <a:lstStyle/>
          <a:p>
            <a:pPr algn="ctr"/>
            <a:r>
              <a:rPr lang="en-US" sz="3200" i="1" dirty="0"/>
              <a:t>In any case the College will provide “supportive measures”.</a:t>
            </a:r>
          </a:p>
        </p:txBody>
      </p:sp>
    </p:spTree>
    <p:extLst>
      <p:ext uri="{BB962C8B-B14F-4D97-AF65-F5344CB8AC3E}">
        <p14:creationId xmlns:p14="http://schemas.microsoft.com/office/powerpoint/2010/main" val="332001640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7" grpId="0"/>
      <p:bldP spid="18" grpId="0"/>
      <p:bldP spid="21" grpId="0" animBg="1"/>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6F95414-3B3E-FB79-EA26-614A9BE4CA83}"/>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Formal Resolution</a:t>
            </a: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447800"/>
            <a:ext cx="10896600" cy="4432300"/>
          </a:xfrm>
          <a:noFill/>
          <a:ln w="19050">
            <a:noFill/>
          </a:ln>
        </p:spPr>
        <p:txBody>
          <a:bodyPr>
            <a:normAutofit/>
          </a:bodyPr>
          <a:lstStyle/>
          <a:p>
            <a:pPr marL="965200" indent="-736600">
              <a:lnSpc>
                <a:spcPct val="100000"/>
              </a:lnSpc>
              <a:spcBef>
                <a:spcPts val="0"/>
              </a:spcBef>
              <a:spcAft>
                <a:spcPts val="600"/>
              </a:spcAft>
              <a:buFont typeface="+mj-lt"/>
              <a:buAutoNum type="arabicPeriod"/>
            </a:pPr>
            <a:r>
              <a:rPr lang="en-US" sz="3600" b="1" dirty="0"/>
              <a:t>Investigation</a:t>
            </a:r>
            <a:r>
              <a:rPr lang="en-US" sz="3600" dirty="0"/>
              <a:t> led by TIX Coordinator.</a:t>
            </a:r>
          </a:p>
          <a:p>
            <a:pPr marL="965200" indent="-736600">
              <a:lnSpc>
                <a:spcPct val="100000"/>
              </a:lnSpc>
              <a:spcBef>
                <a:spcPts val="0"/>
              </a:spcBef>
              <a:spcAft>
                <a:spcPts val="600"/>
              </a:spcAft>
              <a:buFont typeface="+mj-lt"/>
              <a:buAutoNum type="arabicPeriod"/>
            </a:pPr>
            <a:r>
              <a:rPr lang="en-US" sz="3600" dirty="0"/>
              <a:t>Live </a:t>
            </a:r>
            <a:r>
              <a:rPr lang="en-US" sz="3600" b="1" dirty="0"/>
              <a:t>hearing</a:t>
            </a:r>
            <a:r>
              <a:rPr lang="en-US" sz="3600" dirty="0"/>
              <a:t> led by Hearing Officer (Dean of Students).  Advisors allowed.</a:t>
            </a:r>
          </a:p>
          <a:p>
            <a:pPr marL="965200" indent="-736600">
              <a:lnSpc>
                <a:spcPct val="100000"/>
              </a:lnSpc>
              <a:spcBef>
                <a:spcPts val="0"/>
              </a:spcBef>
              <a:spcAft>
                <a:spcPts val="600"/>
              </a:spcAft>
              <a:buFont typeface="+mj-lt"/>
              <a:buAutoNum type="arabicPeriod"/>
            </a:pPr>
            <a:r>
              <a:rPr lang="en-US" sz="3600" b="1" dirty="0"/>
              <a:t>Appeal</a:t>
            </a:r>
            <a:r>
              <a:rPr lang="en-US" sz="3600" dirty="0"/>
              <a:t>, if requested, by Appeals Officer (Provost).</a:t>
            </a:r>
            <a:endParaRPr lang="en-US" sz="3200" dirty="0"/>
          </a:p>
          <a:p>
            <a:pPr marL="0" indent="0">
              <a:spcBef>
                <a:spcPts val="0"/>
              </a:spcBef>
              <a:spcAft>
                <a:spcPts val="1200"/>
              </a:spcAft>
              <a:buNone/>
            </a:pPr>
            <a:endParaRPr lang="en-US" sz="3600" dirty="0"/>
          </a:p>
        </p:txBody>
      </p:sp>
      <p:sp>
        <p:nvSpPr>
          <p:cNvPr id="2" name="Oval 1">
            <a:extLst>
              <a:ext uri="{FF2B5EF4-FFF2-40B4-BE49-F238E27FC236}">
                <a16:creationId xmlns:a16="http://schemas.microsoft.com/office/drawing/2014/main" id="{AD523FBC-9741-E80D-631C-E548F11237A7}"/>
              </a:ext>
            </a:extLst>
          </p:cNvPr>
          <p:cNvSpPr/>
          <p:nvPr/>
        </p:nvSpPr>
        <p:spPr>
          <a:xfrm>
            <a:off x="3306415" y="4085555"/>
            <a:ext cx="5446643" cy="2306679"/>
          </a:xfrm>
          <a:prstGeom prst="ellipse">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A266AB6-0062-8CEC-E13D-9EF26D1BBAB9}"/>
              </a:ext>
            </a:extLst>
          </p:cNvPr>
          <p:cNvSpPr txBox="1"/>
          <p:nvPr/>
        </p:nvSpPr>
        <p:spPr>
          <a:xfrm>
            <a:off x="3723861" y="4295361"/>
            <a:ext cx="4744277" cy="2062103"/>
          </a:xfrm>
          <a:prstGeom prst="rect">
            <a:avLst/>
          </a:prstGeom>
          <a:noFill/>
          <a:ln>
            <a:noFill/>
          </a:ln>
        </p:spPr>
        <p:txBody>
          <a:bodyPr wrap="square" rtlCol="0">
            <a:spAutoFit/>
          </a:bodyPr>
          <a:lstStyle/>
          <a:p>
            <a:pPr algn="ctr"/>
            <a:r>
              <a:rPr lang="en-US" sz="3200" i="1" dirty="0"/>
              <a:t>An incident between an employee and student requires a formal resolution.</a:t>
            </a:r>
          </a:p>
        </p:txBody>
      </p:sp>
    </p:spTree>
    <p:extLst>
      <p:ext uri="{BB962C8B-B14F-4D97-AF65-F5344CB8AC3E}">
        <p14:creationId xmlns:p14="http://schemas.microsoft.com/office/powerpoint/2010/main" val="70579423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P spid="2" grpId="0" animBg="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C71B135-4D76-36FD-E93F-E29333409D07}"/>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Before TIX</a:t>
            </a: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728869" y="3626396"/>
            <a:ext cx="10933044" cy="1580322"/>
          </a:xfrm>
          <a:noFill/>
          <a:ln w="19050">
            <a:noFill/>
          </a:ln>
        </p:spPr>
        <p:txBody>
          <a:bodyPr>
            <a:normAutofit/>
          </a:bodyPr>
          <a:lstStyle/>
          <a:p>
            <a:pPr indent="0">
              <a:spcBef>
                <a:spcPts val="0"/>
              </a:spcBef>
              <a:spcAft>
                <a:spcPts val="1200"/>
              </a:spcAft>
              <a:buNone/>
            </a:pPr>
            <a:r>
              <a:rPr lang="en-US" sz="3600" i="1" dirty="0"/>
              <a:t>A prudent man foresees evil and hides himself, But the simple pass on and are punished. </a:t>
            </a:r>
            <a:r>
              <a:rPr lang="en-US" sz="3600" dirty="0"/>
              <a:t>(Prov. 22:3)</a:t>
            </a:r>
          </a:p>
        </p:txBody>
      </p:sp>
      <p:sp>
        <p:nvSpPr>
          <p:cNvPr id="2" name="Content Placeholder 9">
            <a:extLst>
              <a:ext uri="{FF2B5EF4-FFF2-40B4-BE49-F238E27FC236}">
                <a16:creationId xmlns:a16="http://schemas.microsoft.com/office/drawing/2014/main" id="{AE6FCAE0-7CC4-8909-32BB-80A2D20DBAC6}"/>
              </a:ext>
            </a:extLst>
          </p:cNvPr>
          <p:cNvSpPr txBox="1">
            <a:spLocks/>
          </p:cNvSpPr>
          <p:nvPr/>
        </p:nvSpPr>
        <p:spPr>
          <a:xfrm>
            <a:off x="728869" y="1699592"/>
            <a:ext cx="10933044" cy="1162878"/>
          </a:xfrm>
          <a:prstGeom prst="rect">
            <a:avLst/>
          </a:prstGeom>
          <a:noFill/>
          <a:ln w="1905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nSpc>
                <a:spcPct val="100000"/>
              </a:lnSpc>
              <a:spcBef>
                <a:spcPts val="0"/>
              </a:spcBef>
              <a:buNone/>
            </a:pPr>
            <a:r>
              <a:rPr lang="en-US" sz="3600" i="1" dirty="0"/>
              <a:t>Love one another with brotherly affection. Outdo one another in showing honor</a:t>
            </a:r>
            <a:r>
              <a:rPr lang="en-US" sz="3600" dirty="0"/>
              <a:t>. (Romans 12:10)</a:t>
            </a:r>
          </a:p>
        </p:txBody>
      </p:sp>
    </p:spTree>
    <p:extLst>
      <p:ext uri="{BB962C8B-B14F-4D97-AF65-F5344CB8AC3E}">
        <p14:creationId xmlns:p14="http://schemas.microsoft.com/office/powerpoint/2010/main" val="291955322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00DB1E-895E-2F87-D327-86378F63AB21}"/>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Title IX - Background </a:t>
            </a: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838200" y="1447800"/>
            <a:ext cx="10883900" cy="4627563"/>
          </a:xfrm>
        </p:spPr>
        <p:txBody>
          <a:bodyPr>
            <a:normAutofit/>
          </a:bodyPr>
          <a:lstStyle/>
          <a:p>
            <a:pPr marL="0" indent="0">
              <a:buNone/>
            </a:pPr>
            <a:r>
              <a:rPr lang="en-US" sz="3600" b="1" dirty="0"/>
              <a:t>Civil Rights Act (1964)</a:t>
            </a:r>
          </a:p>
          <a:p>
            <a:r>
              <a:rPr lang="en-US" sz="3600" dirty="0"/>
              <a:t>Title VI:  “</a:t>
            </a:r>
            <a:r>
              <a:rPr lang="en-US" sz="3600" i="1" dirty="0"/>
              <a:t>No person in the United States shall, on the ground of race, color, or national origin, be excluded from participation in, be denied benefits of, or be subjected to discrimination under any program or activity receiving federal financial assistance</a:t>
            </a:r>
            <a:r>
              <a:rPr lang="en-US" sz="3600" dirty="0"/>
              <a:t>.” </a:t>
            </a:r>
          </a:p>
          <a:p>
            <a:r>
              <a:rPr lang="en-US" sz="3600" dirty="0"/>
              <a:t>Title VII prohibits discrimination related to </a:t>
            </a:r>
            <a:r>
              <a:rPr lang="en-US" sz="3600" u="sng" dirty="0"/>
              <a:t>employment</a:t>
            </a:r>
          </a:p>
          <a:p>
            <a:r>
              <a:rPr lang="en-US" sz="3600" dirty="0"/>
              <a:t>Title IX (1972) relates to </a:t>
            </a:r>
            <a:r>
              <a:rPr lang="en-US" sz="3600" u="sng" dirty="0"/>
              <a:t>education</a:t>
            </a:r>
            <a:r>
              <a:rPr lang="en-US" sz="3600" dirty="0"/>
              <a:t>.</a:t>
            </a:r>
          </a:p>
        </p:txBody>
      </p:sp>
    </p:spTree>
    <p:extLst>
      <p:ext uri="{BB962C8B-B14F-4D97-AF65-F5344CB8AC3E}">
        <p14:creationId xmlns:p14="http://schemas.microsoft.com/office/powerpoint/2010/main" val="333328278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up)">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up)">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up)">
                                      <p:cBhvr>
                                        <p:cTn id="22"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0BF3EF5-1DEA-CE1E-5E8D-1D59311EC398}"/>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Title IX </a:t>
            </a:r>
            <a:r>
              <a:rPr lang="en-US" sz="4800" b="1" dirty="0">
                <a:solidFill>
                  <a:schemeClr val="accent1">
                    <a:lumMod val="75000"/>
                  </a:schemeClr>
                </a:solidFill>
              </a:rPr>
              <a:t>(TIX)</a:t>
            </a:r>
            <a:endParaRPr lang="en-US" sz="6000" b="1" dirty="0">
              <a:solidFill>
                <a:schemeClr val="accent1">
                  <a:lumMod val="75000"/>
                </a:schemeClr>
              </a:solidFill>
            </a:endParaRP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838200" y="1447801"/>
            <a:ext cx="10883900" cy="2806700"/>
          </a:xfrm>
        </p:spPr>
        <p:txBody>
          <a:bodyPr>
            <a:normAutofit/>
          </a:bodyPr>
          <a:lstStyle/>
          <a:p>
            <a:pPr marL="0" indent="0">
              <a:buNone/>
            </a:pPr>
            <a:r>
              <a:rPr lang="en-US" sz="3600" i="1" dirty="0"/>
              <a:t>No person in the United States shall, </a:t>
            </a:r>
            <a:r>
              <a:rPr lang="en-US" sz="3600" i="1" u="sng" dirty="0"/>
              <a:t>on the basis of sex</a:t>
            </a:r>
            <a:r>
              <a:rPr lang="en-US" sz="3600" i="1" dirty="0"/>
              <a:t>, be excluded from participation in, be denied the benefits of, or be subjected to discrimination under any </a:t>
            </a:r>
            <a:r>
              <a:rPr lang="en-US" sz="3600" i="1" u="sng" dirty="0"/>
              <a:t>educational program or activity </a:t>
            </a:r>
            <a:r>
              <a:rPr lang="en-US" sz="3600" i="1" dirty="0"/>
              <a:t>receiving federal financial assistance.</a:t>
            </a:r>
            <a:endParaRPr lang="en-US" sz="3600" dirty="0"/>
          </a:p>
        </p:txBody>
      </p:sp>
      <p:sp>
        <p:nvSpPr>
          <p:cNvPr id="2" name="TextBox 1">
            <a:extLst>
              <a:ext uri="{FF2B5EF4-FFF2-40B4-BE49-F238E27FC236}">
                <a16:creationId xmlns:a16="http://schemas.microsoft.com/office/drawing/2014/main" id="{32529035-AE46-B738-F9CE-C865F6729DF6}"/>
              </a:ext>
            </a:extLst>
          </p:cNvPr>
          <p:cNvSpPr txBox="1"/>
          <p:nvPr/>
        </p:nvSpPr>
        <p:spPr>
          <a:xfrm>
            <a:off x="838200" y="4254501"/>
            <a:ext cx="10515600" cy="2062103"/>
          </a:xfrm>
          <a:prstGeom prst="rect">
            <a:avLst/>
          </a:prstGeom>
          <a:solidFill>
            <a:schemeClr val="accent1">
              <a:lumMod val="75000"/>
            </a:schemeClr>
          </a:solidFill>
          <a:ln>
            <a:solidFill>
              <a:schemeClr val="tx1"/>
            </a:solidFill>
          </a:ln>
        </p:spPr>
        <p:txBody>
          <a:bodyPr wrap="square" rtlCol="0">
            <a:spAutoFit/>
          </a:bodyPr>
          <a:lstStyle/>
          <a:p>
            <a:r>
              <a:rPr lang="en-US" sz="3200" dirty="0"/>
              <a:t>Because Florida College receives federal funds, the College is required to abide by Title IX except to the extent that application of TIX would be inconsistent with the religious tenets of the College.</a:t>
            </a:r>
          </a:p>
        </p:txBody>
      </p:sp>
    </p:spTree>
    <p:extLst>
      <p:ext uri="{BB962C8B-B14F-4D97-AF65-F5344CB8AC3E}">
        <p14:creationId xmlns:p14="http://schemas.microsoft.com/office/powerpoint/2010/main" val="176151254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ECD88B-338C-C3A1-FBA1-0FDB2B40949C}"/>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Responsible Employees</a:t>
            </a: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447800"/>
            <a:ext cx="11532870" cy="4964430"/>
          </a:xfrm>
          <a:noFill/>
          <a:ln w="19050">
            <a:noFill/>
          </a:ln>
        </p:spPr>
        <p:txBody>
          <a:bodyPr>
            <a:normAutofit/>
          </a:bodyPr>
          <a:lstStyle/>
          <a:p>
            <a:pPr marL="0" indent="0">
              <a:lnSpc>
                <a:spcPct val="110000"/>
              </a:lnSpc>
              <a:spcBef>
                <a:spcPts val="0"/>
              </a:spcBef>
              <a:spcAft>
                <a:spcPts val="600"/>
              </a:spcAft>
              <a:buNone/>
            </a:pPr>
            <a:r>
              <a:rPr lang="en-US" sz="3600" dirty="0"/>
              <a:t>All employees are Responsible Employees, or </a:t>
            </a:r>
            <a:r>
              <a:rPr lang="en-US" sz="3600" b="1" dirty="0"/>
              <a:t>Officials With Authority </a:t>
            </a:r>
            <a:r>
              <a:rPr lang="en-US" sz="3600" dirty="0"/>
              <a:t>(</a:t>
            </a:r>
            <a:r>
              <a:rPr lang="en-US" sz="3600" b="1" dirty="0"/>
              <a:t>OWA</a:t>
            </a:r>
            <a:r>
              <a:rPr lang="en-US" sz="3600" dirty="0"/>
              <a:t>).</a:t>
            </a:r>
          </a:p>
          <a:p>
            <a:pPr marL="457200">
              <a:lnSpc>
                <a:spcPct val="100000"/>
              </a:lnSpc>
              <a:spcBef>
                <a:spcPts val="0"/>
              </a:spcBef>
              <a:spcAft>
                <a:spcPts val="600"/>
              </a:spcAft>
            </a:pPr>
            <a:r>
              <a:rPr lang="en-US" sz="3600" dirty="0"/>
              <a:t>Must report any </a:t>
            </a:r>
            <a:r>
              <a:rPr lang="en-US" sz="3600" u="sng" dirty="0"/>
              <a:t>actual</a:t>
            </a:r>
            <a:r>
              <a:rPr lang="en-US" sz="3600" dirty="0"/>
              <a:t> or </a:t>
            </a:r>
            <a:r>
              <a:rPr lang="en-US" sz="3600" u="sng" dirty="0"/>
              <a:t>suspected</a:t>
            </a:r>
            <a:r>
              <a:rPr lang="en-US" sz="3600" dirty="0"/>
              <a:t> TIX violation to the TIX Coordinator, whether or not the alleged victim reports. </a:t>
            </a:r>
          </a:p>
          <a:p>
            <a:pPr marL="457200">
              <a:lnSpc>
                <a:spcPct val="100000"/>
              </a:lnSpc>
              <a:spcBef>
                <a:spcPts val="0"/>
              </a:spcBef>
              <a:spcAft>
                <a:spcPts val="600"/>
              </a:spcAft>
            </a:pPr>
            <a:r>
              <a:rPr lang="en-US" sz="3600" dirty="0"/>
              <a:t>Must share all information you know: identities of parties, date, time, location, &amp; details about the incident.</a:t>
            </a:r>
          </a:p>
          <a:p>
            <a:pPr marL="457200">
              <a:lnSpc>
                <a:spcPct val="100000"/>
              </a:lnSpc>
              <a:spcBef>
                <a:spcPts val="0"/>
              </a:spcBef>
              <a:spcAft>
                <a:spcPts val="600"/>
              </a:spcAft>
            </a:pPr>
            <a:r>
              <a:rPr lang="en-US" sz="3600" dirty="0"/>
              <a:t>When on OWA has knowledge, the college has “</a:t>
            </a:r>
            <a:r>
              <a:rPr lang="en-US" sz="3600" b="1" dirty="0"/>
              <a:t>actual knowledge</a:t>
            </a:r>
            <a:r>
              <a:rPr lang="en-US" sz="3600" dirty="0"/>
              <a:t>”</a:t>
            </a:r>
            <a:r>
              <a:rPr lang="en-US" sz="3600" dirty="0">
                <a:solidFill>
                  <a:srgbClr val="FFFF00"/>
                </a:solidFill>
              </a:rPr>
              <a:t>*</a:t>
            </a:r>
            <a:r>
              <a:rPr lang="en-US" sz="3600" dirty="0"/>
              <a:t> and is obligated to respond.</a:t>
            </a:r>
          </a:p>
        </p:txBody>
      </p:sp>
    </p:spTree>
    <p:extLst>
      <p:ext uri="{BB962C8B-B14F-4D97-AF65-F5344CB8AC3E}">
        <p14:creationId xmlns:p14="http://schemas.microsoft.com/office/powerpoint/2010/main" val="317226149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up)">
                                      <p:cBhvr>
                                        <p:cTn id="7" dur="500"/>
                                        <p:tgtEl>
                                          <p:spTgt spid="10">
                                            <p:txEl>
                                              <p:pRg st="1" end="1"/>
                                            </p:txEl>
                                          </p:spTgt>
                                        </p:tgtEl>
                                      </p:cBhvr>
                                    </p:animEffect>
                                  </p:childTnLst>
                                  <p:subTnLst>
                                    <p:animClr clrSpc="rgb" dir="cw">
                                      <p:cBhvr override="childStyle">
                                        <p:cTn dur="1" fill="hold" display="0" masterRel="nextClick" afterEffect="1"/>
                                        <p:tgtEl>
                                          <p:spTgt spid="10">
                                            <p:txEl>
                                              <p:pRg st="1" end="1"/>
                                            </p:txEl>
                                          </p:spTgt>
                                        </p:tgtEl>
                                        <p:attrNameLst>
                                          <p:attrName>ppt_c</p:attrName>
                                        </p:attrNameLst>
                                      </p:cBhvr>
                                      <p:to>
                                        <a:srgbClr val="CBCBCB"/>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up)">
                                      <p:cBhvr>
                                        <p:cTn id="12" dur="500"/>
                                        <p:tgtEl>
                                          <p:spTgt spid="10">
                                            <p:txEl>
                                              <p:pRg st="2" end="2"/>
                                            </p:txEl>
                                          </p:spTgt>
                                        </p:tgtEl>
                                      </p:cBhvr>
                                    </p:animEffect>
                                  </p:childTnLst>
                                  <p:subTnLst>
                                    <p:animClr clrSpc="rgb" dir="cw">
                                      <p:cBhvr override="childStyle">
                                        <p:cTn dur="1" fill="hold" display="0" masterRel="nextClick" afterEffect="1"/>
                                        <p:tgtEl>
                                          <p:spTgt spid="10">
                                            <p:txEl>
                                              <p:pRg st="2" end="2"/>
                                            </p:txEl>
                                          </p:spTgt>
                                        </p:tgtEl>
                                        <p:attrNameLst>
                                          <p:attrName>ppt_c</p:attrName>
                                        </p:attrNameLst>
                                      </p:cBhvr>
                                      <p:to>
                                        <a:srgbClr val="CBCBCB"/>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wipe(up)">
                                      <p:cBhvr>
                                        <p:cTn id="17"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7332E1-D87E-3878-C6BA-264387CA22F4}"/>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Jurisdiction</a:t>
            </a: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447800"/>
            <a:ext cx="5638800" cy="5295900"/>
          </a:xfrm>
          <a:noFill/>
          <a:ln w="19050">
            <a:noFill/>
          </a:ln>
        </p:spPr>
        <p:txBody>
          <a:bodyPr>
            <a:normAutofit/>
          </a:bodyPr>
          <a:lstStyle/>
          <a:p>
            <a:pPr marL="0" indent="0">
              <a:spcBef>
                <a:spcPts val="0"/>
              </a:spcBef>
              <a:spcAft>
                <a:spcPts val="1200"/>
              </a:spcAft>
              <a:buNone/>
            </a:pPr>
            <a:r>
              <a:rPr lang="en-US" sz="3600" dirty="0"/>
              <a:t>This Policy applies to conduct… that occurs within any education program or activity over which Florida College exercises substantial control over both the respondent and the context in which the sexual harassment occurs, within the United States</a:t>
            </a:r>
            <a:r>
              <a:rPr lang="en-US" sz="3600" dirty="0">
                <a:solidFill>
                  <a:srgbClr val="FFFF00"/>
                </a:solidFill>
              </a:rPr>
              <a:t>*</a:t>
            </a:r>
            <a:r>
              <a:rPr lang="en-US" sz="3600" dirty="0"/>
              <a:t>. </a:t>
            </a:r>
          </a:p>
        </p:txBody>
      </p:sp>
      <p:sp>
        <p:nvSpPr>
          <p:cNvPr id="3" name="TextBox 2">
            <a:extLst>
              <a:ext uri="{FF2B5EF4-FFF2-40B4-BE49-F238E27FC236}">
                <a16:creationId xmlns:a16="http://schemas.microsoft.com/office/drawing/2014/main" id="{8B3A12C1-30D7-88DA-8D26-7D639AC80220}"/>
              </a:ext>
            </a:extLst>
          </p:cNvPr>
          <p:cNvSpPr txBox="1"/>
          <p:nvPr/>
        </p:nvSpPr>
        <p:spPr>
          <a:xfrm>
            <a:off x="6398978" y="1447800"/>
            <a:ext cx="5497830" cy="4909036"/>
          </a:xfrm>
          <a:prstGeom prst="rect">
            <a:avLst/>
          </a:prstGeom>
          <a:solidFill>
            <a:schemeClr val="accent1">
              <a:lumMod val="75000"/>
            </a:schemeClr>
          </a:solidFill>
          <a:ln>
            <a:solidFill>
              <a:schemeClr val="tx1"/>
            </a:solidFill>
          </a:ln>
        </p:spPr>
        <p:txBody>
          <a:bodyPr wrap="square" rtlCol="0">
            <a:spAutoFit/>
          </a:bodyPr>
          <a:lstStyle/>
          <a:p>
            <a:pPr algn="ctr">
              <a:spcAft>
                <a:spcPts val="600"/>
              </a:spcAft>
            </a:pPr>
            <a:r>
              <a:rPr lang="en-US" sz="3600" dirty="0"/>
              <a:t>Is it Title IX ?</a:t>
            </a:r>
          </a:p>
          <a:p>
            <a:pPr marL="342900" indent="-342900">
              <a:spcAft>
                <a:spcPts val="600"/>
              </a:spcAft>
              <a:buFont typeface="+mj-lt"/>
              <a:buAutoNum type="arabicPeriod"/>
            </a:pPr>
            <a:r>
              <a:rPr lang="en-US" sz="3600" dirty="0"/>
              <a:t> Weight room in the Annex building behind gym?</a:t>
            </a:r>
          </a:p>
          <a:p>
            <a:pPr marL="342900" indent="-342900">
              <a:spcAft>
                <a:spcPts val="600"/>
              </a:spcAft>
              <a:buFont typeface="+mj-lt"/>
              <a:buAutoNum type="arabicPeriod"/>
            </a:pPr>
            <a:r>
              <a:rPr lang="en-US" sz="3600" dirty="0"/>
              <a:t> In a car at Riverhills park?</a:t>
            </a:r>
          </a:p>
          <a:p>
            <a:pPr marL="342900" indent="-342900">
              <a:spcAft>
                <a:spcPts val="600"/>
              </a:spcAft>
              <a:buFont typeface="+mj-lt"/>
              <a:buAutoNum type="arabicPeriod"/>
            </a:pPr>
            <a:r>
              <a:rPr lang="en-US" sz="3600" dirty="0"/>
              <a:t> In a car on campus?</a:t>
            </a:r>
          </a:p>
          <a:p>
            <a:pPr marL="342900" indent="-342900">
              <a:spcAft>
                <a:spcPts val="600"/>
              </a:spcAft>
              <a:buFont typeface="+mj-lt"/>
              <a:buAutoNum type="arabicPeriod"/>
            </a:pPr>
            <a:r>
              <a:rPr lang="en-US" sz="3600" dirty="0"/>
              <a:t> At spring banquet venue?</a:t>
            </a:r>
          </a:p>
          <a:p>
            <a:pPr marL="342900" indent="-342900">
              <a:spcAft>
                <a:spcPts val="600"/>
              </a:spcAft>
              <a:buFont typeface="+mj-lt"/>
              <a:buAutoNum type="arabicPeriod"/>
            </a:pPr>
            <a:r>
              <a:rPr lang="en-US" sz="3600" dirty="0"/>
              <a:t> At an upper D student’s apartment?</a:t>
            </a:r>
          </a:p>
        </p:txBody>
      </p:sp>
    </p:spTree>
    <p:extLst>
      <p:ext uri="{BB962C8B-B14F-4D97-AF65-F5344CB8AC3E}">
        <p14:creationId xmlns:p14="http://schemas.microsoft.com/office/powerpoint/2010/main" val="424992637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941D2F3-0D84-67C2-7A4A-9944270805FB}"/>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What to Report?</a:t>
            </a: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447800"/>
            <a:ext cx="5410200" cy="3467099"/>
          </a:xfrm>
          <a:solidFill>
            <a:schemeClr val="accent1">
              <a:lumMod val="75000"/>
            </a:schemeClr>
          </a:solidFill>
          <a:ln w="19050">
            <a:solidFill>
              <a:schemeClr val="tx1"/>
            </a:solidFill>
          </a:ln>
        </p:spPr>
        <p:txBody>
          <a:bodyPr>
            <a:normAutofit/>
          </a:bodyPr>
          <a:lstStyle/>
          <a:p>
            <a:pPr marL="0" indent="0" algn="ctr">
              <a:spcBef>
                <a:spcPts val="0"/>
              </a:spcBef>
              <a:spcAft>
                <a:spcPts val="1200"/>
              </a:spcAft>
              <a:buNone/>
            </a:pPr>
            <a:r>
              <a:rPr lang="en-US" sz="3600" b="1" u="sng" dirty="0"/>
              <a:t>Sexual Discrimination</a:t>
            </a:r>
          </a:p>
          <a:p>
            <a:pPr>
              <a:spcBef>
                <a:spcPts val="0"/>
              </a:spcBef>
              <a:spcAft>
                <a:spcPts val="1200"/>
              </a:spcAft>
            </a:pPr>
            <a:r>
              <a:rPr lang="en-US" sz="3600" dirty="0"/>
              <a:t>Program equity</a:t>
            </a:r>
          </a:p>
          <a:p>
            <a:pPr>
              <a:spcBef>
                <a:spcPts val="0"/>
              </a:spcBef>
              <a:spcAft>
                <a:spcPts val="1200"/>
              </a:spcAft>
            </a:pPr>
            <a:r>
              <a:rPr lang="en-US" sz="3600" dirty="0"/>
              <a:t>Other forms of discrimination</a:t>
            </a:r>
          </a:p>
        </p:txBody>
      </p:sp>
      <p:sp>
        <p:nvSpPr>
          <p:cNvPr id="5" name="Content Placeholder 9">
            <a:extLst>
              <a:ext uri="{FF2B5EF4-FFF2-40B4-BE49-F238E27FC236}">
                <a16:creationId xmlns:a16="http://schemas.microsoft.com/office/drawing/2014/main" id="{D5EF24AA-F74A-DC49-AEB7-486FAF87FFFC}"/>
              </a:ext>
            </a:extLst>
          </p:cNvPr>
          <p:cNvSpPr txBox="1">
            <a:spLocks/>
          </p:cNvSpPr>
          <p:nvPr/>
        </p:nvSpPr>
        <p:spPr>
          <a:xfrm>
            <a:off x="6336204" y="1447800"/>
            <a:ext cx="5410200" cy="3467099"/>
          </a:xfrm>
          <a:prstGeom prst="rect">
            <a:avLst/>
          </a:prstGeom>
          <a:solidFill>
            <a:schemeClr val="accent1">
              <a:lumMod val="75000"/>
            </a:schemeClr>
          </a:solidFill>
          <a:ln w="19050">
            <a:solidFill>
              <a:schemeClr val="tx1"/>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sz="3600" b="1" u="sng" dirty="0"/>
              <a:t>Sexual Harassment</a:t>
            </a:r>
          </a:p>
          <a:p>
            <a:pPr>
              <a:spcBef>
                <a:spcPts val="0"/>
              </a:spcBef>
              <a:spcAft>
                <a:spcPts val="1200"/>
              </a:spcAft>
            </a:pPr>
            <a:r>
              <a:rPr lang="en-US" sz="3600" dirty="0"/>
              <a:t>Quid pro quo</a:t>
            </a:r>
          </a:p>
          <a:p>
            <a:pPr>
              <a:spcBef>
                <a:spcPts val="0"/>
              </a:spcBef>
              <a:spcAft>
                <a:spcPts val="1200"/>
              </a:spcAft>
            </a:pPr>
            <a:r>
              <a:rPr lang="en-US" sz="3600" dirty="0"/>
              <a:t>Hostile environment</a:t>
            </a:r>
          </a:p>
          <a:p>
            <a:pPr>
              <a:spcBef>
                <a:spcPts val="0"/>
              </a:spcBef>
              <a:spcAft>
                <a:spcPts val="1200"/>
              </a:spcAft>
            </a:pPr>
            <a:r>
              <a:rPr lang="en-US" sz="3600" dirty="0"/>
              <a:t>VAWA (violence against women act)</a:t>
            </a:r>
          </a:p>
          <a:p>
            <a:pPr>
              <a:spcBef>
                <a:spcPts val="0"/>
              </a:spcBef>
              <a:spcAft>
                <a:spcPts val="1200"/>
              </a:spcAft>
            </a:pPr>
            <a:r>
              <a:rPr lang="en-US" sz="3600" dirty="0"/>
              <a:t>Retaliation</a:t>
            </a:r>
          </a:p>
        </p:txBody>
      </p:sp>
      <p:sp>
        <p:nvSpPr>
          <p:cNvPr id="2" name="TextBox 1">
            <a:extLst>
              <a:ext uri="{FF2B5EF4-FFF2-40B4-BE49-F238E27FC236}">
                <a16:creationId xmlns:a16="http://schemas.microsoft.com/office/drawing/2014/main" id="{EBFE2F46-1DB6-B445-ADF5-356C66D4BC92}"/>
              </a:ext>
            </a:extLst>
          </p:cNvPr>
          <p:cNvSpPr txBox="1"/>
          <p:nvPr/>
        </p:nvSpPr>
        <p:spPr>
          <a:xfrm>
            <a:off x="1841231" y="5120579"/>
            <a:ext cx="8512873" cy="1569660"/>
          </a:xfrm>
          <a:prstGeom prst="rect">
            <a:avLst/>
          </a:prstGeom>
          <a:noFill/>
        </p:spPr>
        <p:txBody>
          <a:bodyPr wrap="square" rtlCol="0">
            <a:spAutoFit/>
          </a:bodyPr>
          <a:lstStyle/>
          <a:p>
            <a:pPr algn="ctr"/>
            <a:r>
              <a:rPr lang="en-US" sz="3200" dirty="0"/>
              <a:t>The College has no statute of limitations for sexual harassment. OCR claims must be made within 180 days of an alleged violation.</a:t>
            </a:r>
          </a:p>
        </p:txBody>
      </p:sp>
    </p:spTree>
    <p:extLst>
      <p:ext uri="{BB962C8B-B14F-4D97-AF65-F5344CB8AC3E}">
        <p14:creationId xmlns:p14="http://schemas.microsoft.com/office/powerpoint/2010/main" val="149943603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up)">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up)">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up)">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up)">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up)">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30694" y="658906"/>
            <a:ext cx="11328400" cy="5045074"/>
          </a:xfrm>
          <a:noFill/>
          <a:ln w="19050">
            <a:noFill/>
          </a:ln>
        </p:spPr>
        <p:txBody>
          <a:bodyPr>
            <a:normAutofit/>
          </a:bodyPr>
          <a:lstStyle/>
          <a:p>
            <a:pPr marL="0" indent="0">
              <a:spcBef>
                <a:spcPts val="0"/>
              </a:spcBef>
              <a:spcAft>
                <a:spcPts val="1200"/>
              </a:spcAft>
              <a:buNone/>
            </a:pPr>
            <a:r>
              <a:rPr lang="en-US" sz="4000" b="1" dirty="0"/>
              <a:t>Hostile Environment</a:t>
            </a:r>
            <a:endParaRPr lang="en-US" sz="4000" dirty="0"/>
          </a:p>
          <a:p>
            <a:pPr marL="457200">
              <a:spcBef>
                <a:spcPts val="0"/>
              </a:spcBef>
              <a:spcAft>
                <a:spcPts val="1200"/>
              </a:spcAft>
            </a:pPr>
            <a:r>
              <a:rPr lang="en-US" sz="3600" dirty="0"/>
              <a:t>Unwelcome conduct</a:t>
            </a:r>
          </a:p>
          <a:p>
            <a:pPr marL="457200">
              <a:spcBef>
                <a:spcPts val="0"/>
              </a:spcBef>
              <a:spcAft>
                <a:spcPts val="1200"/>
              </a:spcAft>
            </a:pPr>
            <a:r>
              <a:rPr lang="en-US" sz="3600" dirty="0"/>
              <a:t>Determined by a reasonable person</a:t>
            </a:r>
          </a:p>
          <a:p>
            <a:pPr marL="457200">
              <a:spcBef>
                <a:spcPts val="0"/>
              </a:spcBef>
              <a:spcAft>
                <a:spcPts val="1200"/>
              </a:spcAft>
            </a:pPr>
            <a:r>
              <a:rPr lang="en-US" sz="3600" dirty="0"/>
              <a:t>To be so severe</a:t>
            </a:r>
            <a:r>
              <a:rPr lang="en-US" sz="3600" dirty="0">
                <a:solidFill>
                  <a:srgbClr val="FFFF00"/>
                </a:solidFill>
              </a:rPr>
              <a:t>*</a:t>
            </a:r>
          </a:p>
          <a:p>
            <a:pPr marL="457200">
              <a:spcBef>
                <a:spcPts val="0"/>
              </a:spcBef>
              <a:spcAft>
                <a:spcPts val="1200"/>
              </a:spcAft>
            </a:pPr>
            <a:r>
              <a:rPr lang="en-US" sz="3600" dirty="0"/>
              <a:t>And pervasive</a:t>
            </a:r>
          </a:p>
          <a:p>
            <a:pPr marL="457200">
              <a:spcBef>
                <a:spcPts val="0"/>
              </a:spcBef>
              <a:spcAft>
                <a:spcPts val="1200"/>
              </a:spcAft>
            </a:pPr>
            <a:r>
              <a:rPr lang="en-US" sz="3600" dirty="0"/>
              <a:t>And objectively</a:t>
            </a:r>
            <a:r>
              <a:rPr lang="en-US" sz="3600" dirty="0">
                <a:solidFill>
                  <a:srgbClr val="FFFF00"/>
                </a:solidFill>
              </a:rPr>
              <a:t>*</a:t>
            </a:r>
            <a:r>
              <a:rPr lang="en-US" sz="3600" dirty="0"/>
              <a:t> offensive</a:t>
            </a:r>
          </a:p>
          <a:p>
            <a:pPr marL="457200">
              <a:spcBef>
                <a:spcPts val="0"/>
              </a:spcBef>
              <a:spcAft>
                <a:spcPts val="1200"/>
              </a:spcAft>
            </a:pPr>
            <a:r>
              <a:rPr lang="en-US" sz="3600" dirty="0"/>
              <a:t>That it effectively denies a person equal access to the Recipient’s education program or activity.</a:t>
            </a:r>
          </a:p>
        </p:txBody>
      </p:sp>
      <p:sp>
        <p:nvSpPr>
          <p:cNvPr id="5" name="Content Placeholder 9">
            <a:extLst>
              <a:ext uri="{FF2B5EF4-FFF2-40B4-BE49-F238E27FC236}">
                <a16:creationId xmlns:a16="http://schemas.microsoft.com/office/drawing/2014/main" id="{F53BB63D-6B80-8A47-19D1-70DBBD58D4EB}"/>
              </a:ext>
            </a:extLst>
          </p:cNvPr>
          <p:cNvSpPr txBox="1">
            <a:spLocks/>
          </p:cNvSpPr>
          <p:nvPr/>
        </p:nvSpPr>
        <p:spPr>
          <a:xfrm>
            <a:off x="8387798" y="285843"/>
            <a:ext cx="3643794" cy="2857500"/>
          </a:xfrm>
          <a:prstGeom prst="rect">
            <a:avLst/>
          </a:prstGeom>
          <a:solidFill>
            <a:schemeClr val="accent1">
              <a:lumMod val="75000"/>
            </a:schemeClr>
          </a:solid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b="1" u="sng" dirty="0"/>
              <a:t>Sexual Harassment</a:t>
            </a:r>
          </a:p>
          <a:p>
            <a:pPr>
              <a:spcBef>
                <a:spcPts val="0"/>
              </a:spcBef>
              <a:spcAft>
                <a:spcPts val="1200"/>
              </a:spcAft>
            </a:pPr>
            <a:r>
              <a:rPr lang="en-US" dirty="0"/>
              <a:t>Quid pro quo</a:t>
            </a:r>
          </a:p>
          <a:p>
            <a:pPr>
              <a:spcBef>
                <a:spcPts val="0"/>
              </a:spcBef>
              <a:spcAft>
                <a:spcPts val="1200"/>
              </a:spcAft>
            </a:pPr>
            <a:r>
              <a:rPr lang="en-US" dirty="0"/>
              <a:t>Hostile environment</a:t>
            </a:r>
          </a:p>
          <a:p>
            <a:pPr>
              <a:spcBef>
                <a:spcPts val="0"/>
              </a:spcBef>
              <a:spcAft>
                <a:spcPts val="1200"/>
              </a:spcAft>
            </a:pPr>
            <a:r>
              <a:rPr lang="en-US" dirty="0"/>
              <a:t>VAWA</a:t>
            </a:r>
          </a:p>
          <a:p>
            <a:pPr>
              <a:spcBef>
                <a:spcPts val="0"/>
              </a:spcBef>
              <a:spcAft>
                <a:spcPts val="1200"/>
              </a:spcAft>
            </a:pPr>
            <a:r>
              <a:rPr lang="en-US" dirty="0"/>
              <a:t>Retaliation</a:t>
            </a:r>
          </a:p>
        </p:txBody>
      </p:sp>
    </p:spTree>
    <p:extLst>
      <p:ext uri="{BB962C8B-B14F-4D97-AF65-F5344CB8AC3E}">
        <p14:creationId xmlns:p14="http://schemas.microsoft.com/office/powerpoint/2010/main" val="265313991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fade">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fade">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fade">
                                      <p:cBhvr>
                                        <p:cTn id="17" dur="500"/>
                                        <p:tgtEl>
                                          <p:spTgt spid="1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4" end="4"/>
                                            </p:txEl>
                                          </p:spTgt>
                                        </p:tgtEl>
                                        <p:attrNameLst>
                                          <p:attrName>style.visibility</p:attrName>
                                        </p:attrNameLst>
                                      </p:cBhvr>
                                      <p:to>
                                        <p:strVal val="visible"/>
                                      </p:to>
                                    </p:set>
                                    <p:animEffect transition="in" filter="fade">
                                      <p:cBhvr>
                                        <p:cTn id="22" dur="500"/>
                                        <p:tgtEl>
                                          <p:spTgt spid="10">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animEffect transition="in" filter="fade">
                                      <p:cBhvr>
                                        <p:cTn id="27" dur="500"/>
                                        <p:tgtEl>
                                          <p:spTgt spid="10">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6" end="6"/>
                                            </p:txEl>
                                          </p:spTgt>
                                        </p:tgtEl>
                                        <p:attrNameLst>
                                          <p:attrName>style.visibility</p:attrName>
                                        </p:attrNameLst>
                                      </p:cBhvr>
                                      <p:to>
                                        <p:strVal val="visible"/>
                                      </p:to>
                                    </p:set>
                                    <p:animEffect transition="in" filter="fade">
                                      <p:cBhvr>
                                        <p:cTn id="32"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2089" y="558799"/>
            <a:ext cx="7772401" cy="5647635"/>
          </a:xfrm>
          <a:noFill/>
          <a:ln w="19050">
            <a:noFill/>
          </a:ln>
        </p:spPr>
        <p:txBody>
          <a:bodyPr>
            <a:normAutofit lnSpcReduction="10000"/>
          </a:bodyPr>
          <a:lstStyle/>
          <a:p>
            <a:pPr marL="0" indent="0">
              <a:spcBef>
                <a:spcPts val="0"/>
              </a:spcBef>
              <a:spcAft>
                <a:spcPts val="1200"/>
              </a:spcAft>
              <a:buNone/>
            </a:pPr>
            <a:r>
              <a:rPr lang="en-US" sz="4000" b="1" dirty="0"/>
              <a:t>VAWA</a:t>
            </a:r>
            <a:endParaRPr lang="en-US" sz="3600" b="1" dirty="0"/>
          </a:p>
          <a:p>
            <a:pPr marL="971550" indent="-742950">
              <a:spcBef>
                <a:spcPts val="0"/>
              </a:spcBef>
              <a:spcAft>
                <a:spcPts val="1200"/>
              </a:spcAft>
              <a:buFont typeface="+mj-lt"/>
              <a:buAutoNum type="arabicPeriod"/>
            </a:pPr>
            <a:r>
              <a:rPr lang="en-US" sz="3600" b="1" dirty="0"/>
              <a:t>Dating violence </a:t>
            </a:r>
            <a:r>
              <a:rPr lang="en-US" sz="3600" dirty="0"/>
              <a:t>– sexual or physical abuse or threat.</a:t>
            </a:r>
          </a:p>
          <a:p>
            <a:pPr marL="971550" indent="-742950">
              <a:spcBef>
                <a:spcPts val="0"/>
              </a:spcBef>
              <a:spcAft>
                <a:spcPts val="1200"/>
              </a:spcAft>
              <a:buFont typeface="+mj-lt"/>
              <a:buAutoNum type="arabicPeriod"/>
            </a:pPr>
            <a:r>
              <a:rPr lang="en-US" sz="3600" b="1" dirty="0"/>
              <a:t>Domestic violence </a:t>
            </a:r>
          </a:p>
          <a:p>
            <a:pPr marL="971550" indent="-742950">
              <a:spcBef>
                <a:spcPts val="0"/>
              </a:spcBef>
              <a:spcAft>
                <a:spcPts val="1200"/>
              </a:spcAft>
              <a:buFont typeface="+mj-lt"/>
              <a:buAutoNum type="arabicPeriod"/>
            </a:pPr>
            <a:r>
              <a:rPr lang="en-US" sz="3600" b="1" dirty="0"/>
              <a:t>Sexual assault </a:t>
            </a:r>
            <a:r>
              <a:rPr lang="en-US" sz="3600" dirty="0"/>
              <a:t>– rape, fondling, incest, or statutory rape.</a:t>
            </a:r>
          </a:p>
          <a:p>
            <a:pPr marL="971550" indent="-742950">
              <a:spcBef>
                <a:spcPts val="0"/>
              </a:spcBef>
              <a:spcAft>
                <a:spcPts val="1200"/>
              </a:spcAft>
              <a:buFont typeface="+mj-lt"/>
              <a:buAutoNum type="arabicPeriod"/>
            </a:pPr>
            <a:r>
              <a:rPr lang="en-US" sz="3600" b="1" dirty="0"/>
              <a:t>Stalking</a:t>
            </a:r>
            <a:r>
              <a:rPr lang="en-US" sz="3600" dirty="0"/>
              <a:t> – directed at a specific person… cause fear for the person’s safety or substantial emotional distress.</a:t>
            </a:r>
          </a:p>
        </p:txBody>
      </p:sp>
      <p:sp>
        <p:nvSpPr>
          <p:cNvPr id="5" name="Content Placeholder 9">
            <a:extLst>
              <a:ext uri="{FF2B5EF4-FFF2-40B4-BE49-F238E27FC236}">
                <a16:creationId xmlns:a16="http://schemas.microsoft.com/office/drawing/2014/main" id="{C20D537F-4384-6DB1-DA86-27811E7251CA}"/>
              </a:ext>
            </a:extLst>
          </p:cNvPr>
          <p:cNvSpPr txBox="1">
            <a:spLocks/>
          </p:cNvSpPr>
          <p:nvPr/>
        </p:nvSpPr>
        <p:spPr>
          <a:xfrm>
            <a:off x="8387798" y="285843"/>
            <a:ext cx="3643794" cy="2857500"/>
          </a:xfrm>
          <a:prstGeom prst="rect">
            <a:avLst/>
          </a:prstGeom>
          <a:solidFill>
            <a:schemeClr val="accent1">
              <a:lumMod val="75000"/>
            </a:schemeClr>
          </a:solid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spcAft>
                <a:spcPts val="1200"/>
              </a:spcAft>
              <a:buFont typeface="Arial" panose="020B0604020202020204" pitchFamily="34" charset="0"/>
              <a:buNone/>
            </a:pPr>
            <a:r>
              <a:rPr lang="en-US" b="1" u="sng" dirty="0"/>
              <a:t>Sexual Harassment</a:t>
            </a:r>
          </a:p>
          <a:p>
            <a:pPr>
              <a:spcBef>
                <a:spcPts val="0"/>
              </a:spcBef>
              <a:spcAft>
                <a:spcPts val="1200"/>
              </a:spcAft>
            </a:pPr>
            <a:r>
              <a:rPr lang="en-US" dirty="0"/>
              <a:t>Quid pro quo</a:t>
            </a:r>
          </a:p>
          <a:p>
            <a:pPr>
              <a:spcBef>
                <a:spcPts val="0"/>
              </a:spcBef>
              <a:spcAft>
                <a:spcPts val="1200"/>
              </a:spcAft>
            </a:pPr>
            <a:r>
              <a:rPr lang="en-US" dirty="0"/>
              <a:t>Hostile environment</a:t>
            </a:r>
          </a:p>
          <a:p>
            <a:pPr>
              <a:spcBef>
                <a:spcPts val="0"/>
              </a:spcBef>
              <a:spcAft>
                <a:spcPts val="1200"/>
              </a:spcAft>
            </a:pPr>
            <a:r>
              <a:rPr lang="en-US" dirty="0"/>
              <a:t>VAWA</a:t>
            </a:r>
          </a:p>
          <a:p>
            <a:pPr>
              <a:spcBef>
                <a:spcPts val="0"/>
              </a:spcBef>
              <a:spcAft>
                <a:spcPts val="1200"/>
              </a:spcAft>
            </a:pPr>
            <a:r>
              <a:rPr lang="en-US" dirty="0"/>
              <a:t>Retaliation</a:t>
            </a:r>
          </a:p>
        </p:txBody>
      </p:sp>
      <p:sp>
        <p:nvSpPr>
          <p:cNvPr id="6" name="Content Placeholder 9">
            <a:extLst>
              <a:ext uri="{FF2B5EF4-FFF2-40B4-BE49-F238E27FC236}">
                <a16:creationId xmlns:a16="http://schemas.microsoft.com/office/drawing/2014/main" id="{87DD5248-498B-72E0-E045-0981E3C53C59}"/>
              </a:ext>
            </a:extLst>
          </p:cNvPr>
          <p:cNvSpPr txBox="1">
            <a:spLocks/>
          </p:cNvSpPr>
          <p:nvPr/>
        </p:nvSpPr>
        <p:spPr>
          <a:xfrm>
            <a:off x="8387798" y="3621893"/>
            <a:ext cx="3643794" cy="2584542"/>
          </a:xfrm>
          <a:prstGeom prst="rect">
            <a:avLst/>
          </a:prstGeom>
          <a:solidFill>
            <a:schemeClr val="accent1">
              <a:lumMod val="75000"/>
            </a:schemeClr>
          </a:solid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200"/>
              </a:spcAft>
              <a:buNone/>
            </a:pPr>
            <a:r>
              <a:rPr lang="en-US" sz="3600" dirty="0"/>
              <a:t>What if you are unsure if an incident is TIX?</a:t>
            </a:r>
          </a:p>
          <a:p>
            <a:pPr marL="0" indent="0">
              <a:spcBef>
                <a:spcPts val="0"/>
              </a:spcBef>
              <a:spcAft>
                <a:spcPts val="1200"/>
              </a:spcAft>
              <a:buNone/>
            </a:pPr>
            <a:r>
              <a:rPr lang="en-US" sz="3600" b="1" dirty="0"/>
              <a:t>Report it.</a:t>
            </a:r>
          </a:p>
        </p:txBody>
      </p:sp>
    </p:spTree>
    <p:extLst>
      <p:ext uri="{BB962C8B-B14F-4D97-AF65-F5344CB8AC3E}">
        <p14:creationId xmlns:p14="http://schemas.microsoft.com/office/powerpoint/2010/main" val="67717337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up)">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up)">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wipe(up)">
                                      <p:cBhvr>
                                        <p:cTn id="17" dur="500"/>
                                        <p:tgtEl>
                                          <p:spTgt spid="1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4" end="4"/>
                                            </p:txEl>
                                          </p:spTgt>
                                        </p:tgtEl>
                                        <p:attrNameLst>
                                          <p:attrName>style.visibility</p:attrName>
                                        </p:attrNameLst>
                                      </p:cBhvr>
                                      <p:to>
                                        <p:strVal val="visible"/>
                                      </p:to>
                                    </p:set>
                                    <p:animEffect transition="in" filter="wipe(up)">
                                      <p:cBhvr>
                                        <p:cTn id="22" dur="500"/>
                                        <p:tgtEl>
                                          <p:spTgt spid="10">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bg/>
                                          </p:spTgt>
                                        </p:tgtEl>
                                        <p:attrNameLst>
                                          <p:attrName>style.visibility</p:attrName>
                                        </p:attrNameLst>
                                      </p:cBhvr>
                                      <p:to>
                                        <p:strVal val="visible"/>
                                      </p:to>
                                    </p:set>
                                    <p:animEffect transition="in" filter="fade">
                                      <p:cBhvr>
                                        <p:cTn id="27" dur="500"/>
                                        <p:tgtEl>
                                          <p:spTgt spid="6">
                                            <p:bg/>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6">
                                            <p:txEl>
                                              <p:pRg st="0" end="0"/>
                                            </p:txEl>
                                          </p:spTgt>
                                        </p:tgtEl>
                                        <p:attrNameLst>
                                          <p:attrName>style.visibility</p:attrName>
                                        </p:attrNameLst>
                                      </p:cBhvr>
                                      <p:to>
                                        <p:strVal val="visible"/>
                                      </p:to>
                                    </p:set>
                                    <p:animEffect transition="in" filter="fade">
                                      <p:cBhvr>
                                        <p:cTn id="30" dur="500"/>
                                        <p:tgtEl>
                                          <p:spTgt spid="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fade">
                                      <p:cBhvr>
                                        <p:cTn id="35"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P spid="6"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B415717-11D6-1D3B-2670-6325EBEDA218}"/>
              </a:ext>
            </a:extLst>
          </p:cNvPr>
          <p:cNvSpPr/>
          <p:nvPr/>
        </p:nvSpPr>
        <p:spPr>
          <a:xfrm>
            <a:off x="-114301" y="-130628"/>
            <a:ext cx="12426043" cy="1389586"/>
          </a:xfrm>
          <a:prstGeom prst="rect">
            <a:avLst/>
          </a:prstGeom>
          <a:solidFill>
            <a:schemeClr val="tx1"/>
          </a:solidFill>
          <a:ln w="222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a:extLst>
              <a:ext uri="{FF2B5EF4-FFF2-40B4-BE49-F238E27FC236}">
                <a16:creationId xmlns:a16="http://schemas.microsoft.com/office/drawing/2014/main" id="{493AE875-1B9A-B44E-B018-EE6C84233ED0}"/>
              </a:ext>
            </a:extLst>
          </p:cNvPr>
          <p:cNvSpPr>
            <a:spLocks noGrp="1"/>
          </p:cNvSpPr>
          <p:nvPr>
            <p:ph type="title"/>
          </p:nvPr>
        </p:nvSpPr>
        <p:spPr>
          <a:xfrm>
            <a:off x="838200" y="365126"/>
            <a:ext cx="10515600" cy="570540"/>
          </a:xfrm>
        </p:spPr>
        <p:txBody>
          <a:bodyPr>
            <a:noAutofit/>
          </a:bodyPr>
          <a:lstStyle/>
          <a:p>
            <a:pPr algn="ctr"/>
            <a:r>
              <a:rPr lang="en-US" sz="6000" b="1" dirty="0">
                <a:solidFill>
                  <a:schemeClr val="accent1">
                    <a:lumMod val="75000"/>
                  </a:schemeClr>
                </a:solidFill>
              </a:rPr>
              <a:t>Consent</a:t>
            </a:r>
          </a:p>
        </p:txBody>
      </p:sp>
      <p:sp>
        <p:nvSpPr>
          <p:cNvPr id="10" name="Content Placeholder 9">
            <a:extLst>
              <a:ext uri="{FF2B5EF4-FFF2-40B4-BE49-F238E27FC236}">
                <a16:creationId xmlns:a16="http://schemas.microsoft.com/office/drawing/2014/main" id="{61D5A85A-4D3B-CB44-96DB-C5F6C0E978E6}"/>
              </a:ext>
            </a:extLst>
          </p:cNvPr>
          <p:cNvSpPr>
            <a:spLocks noGrp="1"/>
          </p:cNvSpPr>
          <p:nvPr>
            <p:ph idx="1"/>
          </p:nvPr>
        </p:nvSpPr>
        <p:spPr>
          <a:xfrm>
            <a:off x="457200" y="1397000"/>
            <a:ext cx="11328400" cy="2565400"/>
          </a:xfrm>
          <a:noFill/>
          <a:ln w="19050">
            <a:noFill/>
          </a:ln>
        </p:spPr>
        <p:txBody>
          <a:bodyPr>
            <a:normAutofit/>
          </a:bodyPr>
          <a:lstStyle/>
          <a:p>
            <a:pPr marL="0" indent="0">
              <a:lnSpc>
                <a:spcPct val="100000"/>
              </a:lnSpc>
              <a:spcBef>
                <a:spcPts val="0"/>
              </a:spcBef>
              <a:spcAft>
                <a:spcPts val="1200"/>
              </a:spcAft>
              <a:buNone/>
            </a:pPr>
            <a:r>
              <a:rPr lang="en-US" sz="3600" dirty="0"/>
              <a:t>Intelligent, knowing, and voluntary consent; does not include coerced submission.  Does not include failure to offer physical resistance.</a:t>
            </a:r>
          </a:p>
        </p:txBody>
      </p:sp>
    </p:spTree>
    <p:extLst>
      <p:ext uri="{BB962C8B-B14F-4D97-AF65-F5344CB8AC3E}">
        <p14:creationId xmlns:p14="http://schemas.microsoft.com/office/powerpoint/2010/main" val="337257143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2024</TotalTime>
  <Words>763</Words>
  <Application>Microsoft Office PowerPoint</Application>
  <PresentationFormat>Widescreen</PresentationFormat>
  <Paragraphs>96</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Tahoma</vt:lpstr>
      <vt:lpstr>Office Theme</vt:lpstr>
      <vt:lpstr>Title IX</vt:lpstr>
      <vt:lpstr>Title IX - Background </vt:lpstr>
      <vt:lpstr>Title IX (TIX)</vt:lpstr>
      <vt:lpstr>Responsible Employees</vt:lpstr>
      <vt:lpstr>Jurisdiction</vt:lpstr>
      <vt:lpstr>What to Report?</vt:lpstr>
      <vt:lpstr>PowerPoint Presentation</vt:lpstr>
      <vt:lpstr>PowerPoint Presentation</vt:lpstr>
      <vt:lpstr>Consent</vt:lpstr>
      <vt:lpstr>Amnesty</vt:lpstr>
      <vt:lpstr>How To Report an Incident</vt:lpstr>
      <vt:lpstr>3 Paths After A Report</vt:lpstr>
      <vt:lpstr>Formal Resolution</vt:lpstr>
      <vt:lpstr>Before TIX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dc:title>
  <dc:creator>Todd Chandler</dc:creator>
  <cp:lastModifiedBy>Matthew Dickey</cp:lastModifiedBy>
  <cp:revision>3</cp:revision>
  <cp:lastPrinted>2023-08-14T12:45:38Z</cp:lastPrinted>
  <dcterms:created xsi:type="dcterms:W3CDTF">2022-02-28T18:29:58Z</dcterms:created>
  <dcterms:modified xsi:type="dcterms:W3CDTF">2026-05-29T17:15:49Z</dcterms:modified>
</cp:coreProperties>
</file>